
<file path=[Content_Types].xml><?xml version="1.0" encoding="utf-8"?>
<Types xmlns="http://schemas.openxmlformats.org/package/2006/content-types">
  <Default ContentType="image/jpeg" Extension="jpg"/>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84.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showSpecialPlsOnTitleSld="0">
  <p:sldMasterIdLst>
    <p:sldMasterId id="2147483671" r:id="rId4"/>
    <p:sldMasterId id="2147483672" r:id="rId5"/>
    <p:sldMasterId id="2147483673"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 id="336" r:id="rId88"/>
    <p:sldId id="337" r:id="rId89"/>
    <p:sldId id="338" r:id="rId90"/>
    <p:sldId id="339" r:id="rId91"/>
    <p:sldId id="340" r:id="rId92"/>
    <p:sldId id="341" r:id="rId93"/>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C0840683-8AD5-408B-BB11-E735EC6263AD}">
  <a:tblStyle styleId="{C0840683-8AD5-408B-BB11-E735EC6263AD}" styleName="Table_0">
    <a:wholeTbl>
      <a:tcTxStyle b="off" i="off">
        <a:font>
          <a:latin typeface="Calibri"/>
          <a:ea typeface="Calibri"/>
          <a:cs typeface="Calibri"/>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8EBF5"/>
          </a:solidFill>
        </a:fill>
      </a:tcStyle>
    </a:wholeTbl>
    <a:band1H>
      <a:tcTxStyle/>
      <a:tcStyle>
        <a:fill>
          <a:solidFill>
            <a:srgbClr val="CDD4EA"/>
          </a:solidFill>
        </a:fill>
      </a:tcStyle>
    </a:band1H>
    <a:band2H>
      <a:tcTxStyle/>
    </a:band2H>
    <a:band1V>
      <a:tcTxStyle/>
      <a:tcStyle>
        <a:fill>
          <a:solidFill>
            <a:srgbClr val="CDD4EA"/>
          </a:solidFill>
        </a:fill>
      </a:tcStyle>
    </a:band1V>
    <a:band2V>
      <a:tcTxStyle/>
    </a:band2V>
    <a:lastCol>
      <a:tcTxStyle b="on" i="off">
        <a:font>
          <a:latin typeface="Calibri"/>
          <a:ea typeface="Calibri"/>
          <a:cs typeface="Calibri"/>
        </a:font>
        <a:schemeClr val="lt1"/>
      </a:tcTxStyle>
      <a:tcStyle>
        <a:fill>
          <a:solidFill>
            <a:schemeClr val="accent1"/>
          </a:solidFill>
        </a:fill>
      </a:tcStyle>
    </a:lastCol>
    <a:firstCol>
      <a:tcTxStyle b="on" i="off">
        <a:font>
          <a:latin typeface="Calibri"/>
          <a:ea typeface="Calibri"/>
          <a:cs typeface="Calibri"/>
        </a:font>
        <a:schemeClr val="lt1"/>
      </a:tcTxStyle>
      <a:tcStyle>
        <a:fill>
          <a:solidFill>
            <a:schemeClr val="accent1"/>
          </a:solidFill>
        </a:fill>
      </a:tcStyle>
    </a:firstCol>
    <a:lastRow>
      <a:tcTxStyle b="on" i="off">
        <a:font>
          <a:latin typeface="Calibri"/>
          <a:ea typeface="Calibri"/>
          <a:cs typeface="Calibri"/>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Calibri"/>
          <a:ea typeface="Calibri"/>
          <a:cs typeface="Calibri"/>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84" Type="http://schemas.openxmlformats.org/officeDocument/2006/relationships/slide" Target="slides/slide77.xml"/><Relationship Id="rId83" Type="http://schemas.openxmlformats.org/officeDocument/2006/relationships/slide" Target="slides/slide76.xml"/><Relationship Id="rId42" Type="http://schemas.openxmlformats.org/officeDocument/2006/relationships/slide" Target="slides/slide35.xml"/><Relationship Id="rId86" Type="http://schemas.openxmlformats.org/officeDocument/2006/relationships/slide" Target="slides/slide79.xml"/><Relationship Id="rId41" Type="http://schemas.openxmlformats.org/officeDocument/2006/relationships/slide" Target="slides/slide34.xml"/><Relationship Id="rId85" Type="http://schemas.openxmlformats.org/officeDocument/2006/relationships/slide" Target="slides/slide78.xml"/><Relationship Id="rId44" Type="http://schemas.openxmlformats.org/officeDocument/2006/relationships/slide" Target="slides/slide37.xml"/><Relationship Id="rId88" Type="http://schemas.openxmlformats.org/officeDocument/2006/relationships/slide" Target="slides/slide81.xml"/><Relationship Id="rId43" Type="http://schemas.openxmlformats.org/officeDocument/2006/relationships/slide" Target="slides/slide36.xml"/><Relationship Id="rId87" Type="http://schemas.openxmlformats.org/officeDocument/2006/relationships/slide" Target="slides/slide80.xml"/><Relationship Id="rId46" Type="http://schemas.openxmlformats.org/officeDocument/2006/relationships/slide" Target="slides/slide39.xml"/><Relationship Id="rId45" Type="http://schemas.openxmlformats.org/officeDocument/2006/relationships/slide" Target="slides/slide38.xml"/><Relationship Id="rId89" Type="http://schemas.openxmlformats.org/officeDocument/2006/relationships/slide" Target="slides/slide82.xml"/><Relationship Id="rId80" Type="http://schemas.openxmlformats.org/officeDocument/2006/relationships/slide" Target="slides/slide73.xml"/><Relationship Id="rId82" Type="http://schemas.openxmlformats.org/officeDocument/2006/relationships/slide" Target="slides/slide75.xml"/><Relationship Id="rId81" Type="http://schemas.openxmlformats.org/officeDocument/2006/relationships/slide" Target="slides/slide74.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notesMaster" Target="notesMasters/notesMaster1.xml"/><Relationship Id="rId8" Type="http://schemas.openxmlformats.org/officeDocument/2006/relationships/slide" Target="slides/slide1.xml"/><Relationship Id="rId73" Type="http://schemas.openxmlformats.org/officeDocument/2006/relationships/slide" Target="slides/slide66.xml"/><Relationship Id="rId72" Type="http://schemas.openxmlformats.org/officeDocument/2006/relationships/slide" Target="slides/slide65.xml"/><Relationship Id="rId31" Type="http://schemas.openxmlformats.org/officeDocument/2006/relationships/slide" Target="slides/slide24.xml"/><Relationship Id="rId75" Type="http://schemas.openxmlformats.org/officeDocument/2006/relationships/slide" Target="slides/slide68.xml"/><Relationship Id="rId30" Type="http://schemas.openxmlformats.org/officeDocument/2006/relationships/slide" Target="slides/slide23.xml"/><Relationship Id="rId74" Type="http://schemas.openxmlformats.org/officeDocument/2006/relationships/slide" Target="slides/slide67.xml"/><Relationship Id="rId33" Type="http://schemas.openxmlformats.org/officeDocument/2006/relationships/slide" Target="slides/slide26.xml"/><Relationship Id="rId77" Type="http://schemas.openxmlformats.org/officeDocument/2006/relationships/slide" Target="slides/slide70.xml"/><Relationship Id="rId32" Type="http://schemas.openxmlformats.org/officeDocument/2006/relationships/slide" Target="slides/slide25.xml"/><Relationship Id="rId76" Type="http://schemas.openxmlformats.org/officeDocument/2006/relationships/slide" Target="slides/slide69.xml"/><Relationship Id="rId35" Type="http://schemas.openxmlformats.org/officeDocument/2006/relationships/slide" Target="slides/slide28.xml"/><Relationship Id="rId79" Type="http://schemas.openxmlformats.org/officeDocument/2006/relationships/slide" Target="slides/slide72.xml"/><Relationship Id="rId34" Type="http://schemas.openxmlformats.org/officeDocument/2006/relationships/slide" Target="slides/slide27.xml"/><Relationship Id="rId78" Type="http://schemas.openxmlformats.org/officeDocument/2006/relationships/slide" Target="slides/slide71.xml"/><Relationship Id="rId71" Type="http://schemas.openxmlformats.org/officeDocument/2006/relationships/slide" Target="slides/slide64.xml"/><Relationship Id="rId70" Type="http://schemas.openxmlformats.org/officeDocument/2006/relationships/slide" Target="slides/slide63.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2" Type="http://schemas.openxmlformats.org/officeDocument/2006/relationships/slide" Target="slides/slide55.xml"/><Relationship Id="rId61" Type="http://schemas.openxmlformats.org/officeDocument/2006/relationships/slide" Target="slides/slide54.xml"/><Relationship Id="rId20" Type="http://schemas.openxmlformats.org/officeDocument/2006/relationships/slide" Target="slides/slide13.xml"/><Relationship Id="rId64" Type="http://schemas.openxmlformats.org/officeDocument/2006/relationships/slide" Target="slides/slide57.xml"/><Relationship Id="rId63" Type="http://schemas.openxmlformats.org/officeDocument/2006/relationships/slide" Target="slides/slide56.xml"/><Relationship Id="rId22" Type="http://schemas.openxmlformats.org/officeDocument/2006/relationships/slide" Target="slides/slide15.xml"/><Relationship Id="rId66" Type="http://schemas.openxmlformats.org/officeDocument/2006/relationships/slide" Target="slides/slide59.xml"/><Relationship Id="rId21" Type="http://schemas.openxmlformats.org/officeDocument/2006/relationships/slide" Target="slides/slide14.xml"/><Relationship Id="rId65" Type="http://schemas.openxmlformats.org/officeDocument/2006/relationships/slide" Target="slides/slide58.xml"/><Relationship Id="rId24" Type="http://schemas.openxmlformats.org/officeDocument/2006/relationships/slide" Target="slides/slide17.xml"/><Relationship Id="rId68" Type="http://schemas.openxmlformats.org/officeDocument/2006/relationships/slide" Target="slides/slide61.xml"/><Relationship Id="rId23" Type="http://schemas.openxmlformats.org/officeDocument/2006/relationships/slide" Target="slides/slide16.xml"/><Relationship Id="rId67" Type="http://schemas.openxmlformats.org/officeDocument/2006/relationships/slide" Target="slides/slide60.xml"/><Relationship Id="rId60" Type="http://schemas.openxmlformats.org/officeDocument/2006/relationships/slide" Target="slides/slide53.xml"/><Relationship Id="rId26" Type="http://schemas.openxmlformats.org/officeDocument/2006/relationships/slide" Target="slides/slide19.xml"/><Relationship Id="rId25" Type="http://schemas.openxmlformats.org/officeDocument/2006/relationships/slide" Target="slides/slide18.xml"/><Relationship Id="rId69" Type="http://schemas.openxmlformats.org/officeDocument/2006/relationships/slide" Target="slides/slide62.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11" Type="http://schemas.openxmlformats.org/officeDocument/2006/relationships/slide" Target="slides/slide4.xml"/><Relationship Id="rId55" Type="http://schemas.openxmlformats.org/officeDocument/2006/relationships/slide" Target="slides/slide48.xml"/><Relationship Id="rId10" Type="http://schemas.openxmlformats.org/officeDocument/2006/relationships/slide" Target="slides/slide3.xml"/><Relationship Id="rId54" Type="http://schemas.openxmlformats.org/officeDocument/2006/relationships/slide" Target="slides/slide47.xml"/><Relationship Id="rId13" Type="http://schemas.openxmlformats.org/officeDocument/2006/relationships/slide" Target="slides/slide6.xml"/><Relationship Id="rId57" Type="http://schemas.openxmlformats.org/officeDocument/2006/relationships/slide" Target="slides/slide50.xml"/><Relationship Id="rId12" Type="http://schemas.openxmlformats.org/officeDocument/2006/relationships/slide" Target="slides/slide5.xml"/><Relationship Id="rId56" Type="http://schemas.openxmlformats.org/officeDocument/2006/relationships/slide" Target="slides/slide49.xml"/><Relationship Id="rId91" Type="http://schemas.openxmlformats.org/officeDocument/2006/relationships/slide" Target="slides/slide84.xml"/><Relationship Id="rId90" Type="http://schemas.openxmlformats.org/officeDocument/2006/relationships/slide" Target="slides/slide83.xml"/><Relationship Id="rId93" Type="http://schemas.openxmlformats.org/officeDocument/2006/relationships/slide" Target="slides/slide86.xml"/><Relationship Id="rId92" Type="http://schemas.openxmlformats.org/officeDocument/2006/relationships/slide" Target="slides/slide85.xml"/><Relationship Id="rId15" Type="http://schemas.openxmlformats.org/officeDocument/2006/relationships/slide" Target="slides/slide8.xml"/><Relationship Id="rId59" Type="http://schemas.openxmlformats.org/officeDocument/2006/relationships/slide" Target="slides/slide52.xml"/><Relationship Id="rId14" Type="http://schemas.openxmlformats.org/officeDocument/2006/relationships/slide" Target="slides/slide7.xml"/><Relationship Id="rId58" Type="http://schemas.openxmlformats.org/officeDocument/2006/relationships/slide" Target="slides/slide51.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wikipedia.org/wiki/Data" TargetMode="External"/><Relationship Id="rId3" Type="http://schemas.openxmlformats.org/officeDocument/2006/relationships/hyperlink" Target="https://en.wikipedia.org/wiki/Leading_digit" TargetMode="Externa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2d05af0b1a7_1_44:notes"/>
          <p:cNvSpPr txBox="1"/>
          <p:nvPr>
            <p:ph idx="1" type="body"/>
          </p:nvPr>
        </p:nvSpPr>
        <p:spPr>
          <a:xfrm>
            <a:off x="686098" y="4343703"/>
            <a:ext cx="5485800" cy="4113900"/>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None/>
            </a:pPr>
            <a:r>
              <a:t/>
            </a:r>
            <a:endParaRPr/>
          </a:p>
        </p:txBody>
      </p:sp>
      <p:sp>
        <p:nvSpPr>
          <p:cNvPr id="99" name="Google Shape;99;g2d05af0b1a7_1_44:notes"/>
          <p:cNvSpPr/>
          <p:nvPr>
            <p:ph idx="2" type="sldImg"/>
          </p:nvPr>
        </p:nvSpPr>
        <p:spPr>
          <a:xfrm>
            <a:off x="428625" y="686405"/>
            <a:ext cx="60009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1f7ff8e5b29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1" name="Google Shape;211;g1f7ff8e5b29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Font typeface="Arial"/>
              <a:buNone/>
            </a:pPr>
            <a:r>
              <a:rPr lang="en-US">
                <a:solidFill>
                  <a:srgbClr val="3D3D3D"/>
                </a:solidFill>
                <a:highlight>
                  <a:srgbClr val="FFFFFF"/>
                </a:highlight>
                <a:latin typeface="Arial"/>
                <a:ea typeface="Arial"/>
                <a:cs typeface="Arial"/>
                <a:sym typeface="Arial"/>
              </a:rPr>
              <a:t>Most academic preparation is siloed by courses and disciplines, but problems in the real world require collaboration among and input from professionals and practitioners with a broad range of preparation</a:t>
            </a:r>
            <a:endParaRPr>
              <a:solidFill>
                <a:srgbClr val="3D3D3D"/>
              </a:solidFill>
              <a:highlight>
                <a:srgbClr val="FFFFFF"/>
              </a:highlight>
              <a:latin typeface="Arial"/>
              <a:ea typeface="Arial"/>
              <a:cs typeface="Arial"/>
              <a:sym typeface="Arial"/>
            </a:endParaRPr>
          </a:p>
          <a:p>
            <a:pPr indent="0" lvl="0" marL="0" rtl="0" algn="l">
              <a:spcBef>
                <a:spcPts val="0"/>
              </a:spcBef>
              <a:spcAft>
                <a:spcPts val="0"/>
              </a:spcAft>
              <a:buNone/>
            </a:pPr>
            <a:r>
              <a:t/>
            </a:r>
            <a:endParaRPr>
              <a:solidFill>
                <a:srgbClr val="3D3D3D"/>
              </a:solidFill>
              <a:highlight>
                <a:srgbClr val="FFFFFF"/>
              </a:highlight>
              <a:latin typeface="Arial"/>
              <a:ea typeface="Arial"/>
              <a:cs typeface="Arial"/>
              <a:sym typeface="Arial"/>
            </a:endParaRPr>
          </a:p>
          <a:p>
            <a:pPr indent="0" lvl="0" marL="0" rtl="0" algn="l">
              <a:spcBef>
                <a:spcPts val="0"/>
              </a:spcBef>
              <a:spcAft>
                <a:spcPts val="0"/>
              </a:spcAft>
              <a:buNone/>
            </a:pPr>
            <a:r>
              <a:rPr lang="en-US">
                <a:solidFill>
                  <a:srgbClr val="3D3D3D"/>
                </a:solidFill>
                <a:highlight>
                  <a:srgbClr val="FFFFFF"/>
                </a:highlight>
                <a:latin typeface="Arial"/>
                <a:ea typeface="Arial"/>
                <a:cs typeface="Arial"/>
                <a:sym typeface="Arial"/>
              </a:rPr>
              <a:t> An overarching theme of these program elements is to show how a chosen problem can be used to advance foundational ideas and theory in data science for improved decision making by focusing on several interrelated activities described below.</a:t>
            </a:r>
            <a:endParaRPr>
              <a:solidFill>
                <a:srgbClr val="3D3D3D"/>
              </a:solidFill>
              <a:highlight>
                <a:srgbClr val="FFFFFF"/>
              </a:highlight>
              <a:latin typeface="Arial"/>
              <a:ea typeface="Arial"/>
              <a:cs typeface="Arial"/>
              <a:sym typeface="Arial"/>
            </a:endParaRPr>
          </a:p>
          <a:p>
            <a:pPr indent="0" lvl="0" marL="0" rtl="0" algn="l">
              <a:spcBef>
                <a:spcPts val="0"/>
              </a:spcBef>
              <a:spcAft>
                <a:spcPts val="0"/>
              </a:spcAft>
              <a:buNone/>
            </a:pPr>
            <a:r>
              <a:t/>
            </a:r>
            <a:endParaRPr>
              <a:solidFill>
                <a:srgbClr val="3D3D3D"/>
              </a:solidFill>
              <a:highlight>
                <a:srgbClr val="FFFFFF"/>
              </a:highlight>
              <a:latin typeface="Arial"/>
              <a:ea typeface="Arial"/>
              <a:cs typeface="Arial"/>
              <a:sym typeface="Arial"/>
            </a:endParaRPr>
          </a:p>
          <a:p>
            <a:pPr indent="0" lvl="0" marL="0" rtl="0" algn="l">
              <a:spcBef>
                <a:spcPts val="0"/>
              </a:spcBef>
              <a:spcAft>
                <a:spcPts val="0"/>
              </a:spcAft>
              <a:buNone/>
            </a:pPr>
            <a:r>
              <a:t/>
            </a:r>
            <a:endParaRPr>
              <a:solidFill>
                <a:srgbClr val="3D3D3D"/>
              </a:solidFill>
              <a:highlight>
                <a:srgbClr val="FFFFFF"/>
              </a:highlight>
              <a:latin typeface="Arial"/>
              <a:ea typeface="Arial"/>
              <a:cs typeface="Arial"/>
              <a:sym typeface="Arial"/>
            </a:endParaRPr>
          </a:p>
          <a:p>
            <a:pPr indent="0" lvl="0" marL="0" rtl="0" algn="l">
              <a:spcBef>
                <a:spcPts val="0"/>
              </a:spcBef>
              <a:spcAft>
                <a:spcPts val="0"/>
              </a:spcAft>
              <a:buNone/>
            </a:pPr>
            <a:r>
              <a:t/>
            </a:r>
            <a:endParaRPr>
              <a:solidFill>
                <a:srgbClr val="3D3D3D"/>
              </a:solidFill>
              <a:highlight>
                <a:srgbClr val="FFFFFF"/>
              </a:highlight>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AutoNum type="arabicPeriod"/>
            </a:pPr>
            <a:r>
              <a:rPr lang="en-US" sz="1100">
                <a:latin typeface="Arial"/>
                <a:ea typeface="Arial"/>
                <a:cs typeface="Arial"/>
                <a:sym typeface="Arial"/>
              </a:rPr>
              <a:t>Pedagogy</a:t>
            </a:r>
            <a:endParaRPr sz="1100">
              <a:latin typeface="Arial"/>
              <a:ea typeface="Arial"/>
              <a:cs typeface="Arial"/>
              <a:sym typeface="Arial"/>
            </a:endParaRPr>
          </a:p>
          <a:p>
            <a:pPr indent="-298450" lvl="1" marL="914400" rtl="0" algn="l">
              <a:lnSpc>
                <a:spcPct val="115000"/>
              </a:lnSpc>
              <a:spcBef>
                <a:spcPts val="0"/>
              </a:spcBef>
              <a:spcAft>
                <a:spcPts val="0"/>
              </a:spcAft>
              <a:buClr>
                <a:schemeClr val="dk1"/>
              </a:buClr>
              <a:buSzPts val="1100"/>
              <a:buAutoNum type="alphaLcPeriod"/>
            </a:pPr>
            <a:r>
              <a:rPr b="1" lang="en-US" sz="1100">
                <a:latin typeface="Arial"/>
                <a:ea typeface="Arial"/>
                <a:cs typeface="Arial"/>
                <a:sym typeface="Arial"/>
              </a:rPr>
              <a:t>team-based problem-solving </a:t>
            </a:r>
            <a:r>
              <a:rPr lang="en-US" sz="1100">
                <a:latin typeface="Arial"/>
                <a:ea typeface="Arial"/>
                <a:cs typeface="Arial"/>
                <a:sym typeface="Arial"/>
              </a:rPr>
              <a:t>experience with rapid iterations, feedback, and revision to apply and enhance students’ skills and learning in an intense, immersive data-focused experience.</a:t>
            </a:r>
            <a:endParaRPr sz="1100">
              <a:latin typeface="Arial"/>
              <a:ea typeface="Arial"/>
              <a:cs typeface="Arial"/>
              <a:sym typeface="Arial"/>
            </a:endParaRPr>
          </a:p>
          <a:p>
            <a:pPr indent="-298450" lvl="2" marL="1371600" rtl="0" algn="l">
              <a:lnSpc>
                <a:spcPct val="115000"/>
              </a:lnSpc>
              <a:spcBef>
                <a:spcPts val="0"/>
              </a:spcBef>
              <a:spcAft>
                <a:spcPts val="0"/>
              </a:spcAft>
              <a:buClr>
                <a:schemeClr val="dk1"/>
              </a:buClr>
              <a:buSzPts val="1100"/>
              <a:buAutoNum type="romanLcPeriod"/>
            </a:pPr>
            <a:r>
              <a:rPr lang="en-US" sz="1100">
                <a:latin typeface="Arial"/>
                <a:ea typeface="Arial"/>
                <a:cs typeface="Arial"/>
                <a:sym typeface="Arial"/>
              </a:rPr>
              <a:t>This program is inspired and informed by effective educational experiences that bring diverse teams to address difficult challenges. </a:t>
            </a:r>
            <a:endParaRPr sz="1100">
              <a:latin typeface="Arial"/>
              <a:ea typeface="Arial"/>
              <a:cs typeface="Arial"/>
              <a:sym typeface="Arial"/>
            </a:endParaRPr>
          </a:p>
          <a:p>
            <a:pPr indent="-298450" lvl="1" marL="914400" rtl="0" algn="l">
              <a:lnSpc>
                <a:spcPct val="115000"/>
              </a:lnSpc>
              <a:spcBef>
                <a:spcPts val="0"/>
              </a:spcBef>
              <a:spcAft>
                <a:spcPts val="0"/>
              </a:spcAft>
              <a:buClr>
                <a:schemeClr val="dk1"/>
              </a:buClr>
              <a:buSzPts val="1100"/>
              <a:buAutoNum type="alphaLcPeriod"/>
            </a:pPr>
            <a:r>
              <a:rPr b="1" lang="en-US" sz="1100">
                <a:latin typeface="Arial"/>
                <a:ea typeface="Arial"/>
                <a:cs typeface="Arial"/>
                <a:sym typeface="Arial"/>
              </a:rPr>
              <a:t>Project-based courses</a:t>
            </a:r>
            <a:r>
              <a:rPr lang="en-US" sz="1100">
                <a:latin typeface="Arial"/>
                <a:ea typeface="Arial"/>
                <a:cs typeface="Arial"/>
                <a:sym typeface="Arial"/>
              </a:rPr>
              <a:t>, where the primary goal is to research a problem and create a demonstrable prototype over the course of a semester, are a key educational innovation and provide transformative experiences for students</a:t>
            </a:r>
            <a:endParaRPr sz="1100">
              <a:latin typeface="Arial"/>
              <a:ea typeface="Arial"/>
              <a:cs typeface="Arial"/>
              <a:sym typeface="Arial"/>
            </a:endParaRPr>
          </a:p>
          <a:p>
            <a:pPr indent="-298450" lvl="2" marL="1371600" rtl="0" algn="l">
              <a:lnSpc>
                <a:spcPct val="115000"/>
              </a:lnSpc>
              <a:spcBef>
                <a:spcPts val="0"/>
              </a:spcBef>
              <a:spcAft>
                <a:spcPts val="0"/>
              </a:spcAft>
              <a:buClr>
                <a:schemeClr val="dk1"/>
              </a:buClr>
              <a:buSzPts val="1100"/>
              <a:buAutoNum type="romanLcPeriod"/>
            </a:pPr>
            <a:r>
              <a:rPr lang="en-US" sz="1100">
                <a:latin typeface="Arial"/>
                <a:ea typeface="Arial"/>
                <a:cs typeface="Arial"/>
                <a:sym typeface="Arial"/>
              </a:rPr>
              <a:t>This allows the team to explore initial ideas via semester-long (Fall Colloquium) activity, then plan more specific activities over the next semester (Spring Colloquium) with a chosen problem. This immersion program leverages logistical support from Tufts DISC initiative</a:t>
            </a:r>
            <a:endParaRPr>
              <a:solidFill>
                <a:srgbClr val="3D3D3D"/>
              </a:solidFill>
              <a:highlight>
                <a:srgbClr val="FFFFFF"/>
              </a:highlight>
              <a:latin typeface="Arial"/>
              <a:ea typeface="Arial"/>
              <a:cs typeface="Arial"/>
              <a:sym typeface="Arial"/>
            </a:endParaRPr>
          </a:p>
        </p:txBody>
      </p:sp>
      <p:sp>
        <p:nvSpPr>
          <p:cNvPr id="212" name="Google Shape;212;g1f7ff8e5b29_0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2d05f9e60de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2" name="Google Shape;222;g2d05f9e60de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298450" lvl="1" marL="914400" rtl="0" algn="l">
              <a:lnSpc>
                <a:spcPct val="115000"/>
              </a:lnSpc>
              <a:spcBef>
                <a:spcPts val="0"/>
              </a:spcBef>
              <a:spcAft>
                <a:spcPts val="0"/>
              </a:spcAft>
              <a:buClr>
                <a:schemeClr val="dk1"/>
              </a:buClr>
              <a:buSzPts val="1100"/>
              <a:buAutoNum type="alphaLcPeriod"/>
            </a:pPr>
            <a:r>
              <a:rPr lang="en-US" sz="1100">
                <a:latin typeface="Arial"/>
                <a:ea typeface="Arial"/>
                <a:cs typeface="Arial"/>
                <a:sym typeface="Arial"/>
              </a:rPr>
              <a:t>Earlier last semester, our PFI spent some time exploring GCAM and trying to </a:t>
            </a:r>
            <a:r>
              <a:rPr b="1" lang="en-US" sz="1100">
                <a:latin typeface="Arial"/>
                <a:ea typeface="Arial"/>
                <a:cs typeface="Arial"/>
                <a:sym typeface="Arial"/>
              </a:rPr>
              <a:t>figure out what questions we can ask</a:t>
            </a:r>
            <a:r>
              <a:rPr lang="en-US" sz="1100">
                <a:latin typeface="Arial"/>
                <a:ea typeface="Arial"/>
                <a:cs typeface="Arial"/>
                <a:sym typeface="Arial"/>
              </a:rPr>
              <a:t> within the capabilities of GCAM</a:t>
            </a:r>
            <a:endParaRPr sz="1100">
              <a:latin typeface="Arial"/>
              <a:ea typeface="Arial"/>
              <a:cs typeface="Arial"/>
              <a:sym typeface="Arial"/>
            </a:endParaRPr>
          </a:p>
          <a:p>
            <a:pPr indent="-298450" lvl="1" marL="914400" rtl="0" algn="l">
              <a:lnSpc>
                <a:spcPct val="115000"/>
              </a:lnSpc>
              <a:spcBef>
                <a:spcPts val="0"/>
              </a:spcBef>
              <a:spcAft>
                <a:spcPts val="0"/>
              </a:spcAft>
              <a:buClr>
                <a:schemeClr val="dk1"/>
              </a:buClr>
              <a:buSzPts val="1100"/>
              <a:buAutoNum type="alphaLcPeriod"/>
            </a:pPr>
            <a:r>
              <a:rPr lang="en-US" sz="1100">
                <a:latin typeface="Arial"/>
                <a:ea typeface="Arial"/>
                <a:cs typeface="Arial"/>
                <a:sym typeface="Arial"/>
              </a:rPr>
              <a:t>At first, everyone in the class was</a:t>
            </a:r>
            <a:r>
              <a:rPr b="1" lang="en-US" sz="1100">
                <a:latin typeface="Arial"/>
                <a:ea typeface="Arial"/>
                <a:cs typeface="Arial"/>
                <a:sym typeface="Arial"/>
              </a:rPr>
              <a:t> tasked with learning the basics of GCAM t</a:t>
            </a:r>
            <a:r>
              <a:rPr lang="en-US" sz="1100">
                <a:latin typeface="Arial"/>
                <a:ea typeface="Arial"/>
                <a:cs typeface="Arial"/>
                <a:sym typeface="Arial"/>
              </a:rPr>
              <a:t>o explore databases and come up with plots with reference files as a way to </a:t>
            </a:r>
            <a:r>
              <a:rPr b="1" lang="en-US" sz="1100">
                <a:latin typeface="Arial"/>
                <a:ea typeface="Arial"/>
                <a:cs typeface="Arial"/>
                <a:sym typeface="Arial"/>
              </a:rPr>
              <a:t>think about different topics</a:t>
            </a:r>
            <a:r>
              <a:rPr lang="en-US" sz="1100">
                <a:latin typeface="Arial"/>
                <a:ea typeface="Arial"/>
                <a:cs typeface="Arial"/>
                <a:sym typeface="Arial"/>
              </a:rPr>
              <a:t> we might be interested in</a:t>
            </a:r>
            <a:endParaRPr sz="1100">
              <a:latin typeface="Arial"/>
              <a:ea typeface="Arial"/>
              <a:cs typeface="Arial"/>
              <a:sym typeface="Arial"/>
            </a:endParaRPr>
          </a:p>
          <a:p>
            <a:pPr indent="-298450" lvl="1" marL="914400" rtl="0" algn="l">
              <a:lnSpc>
                <a:spcPct val="115000"/>
              </a:lnSpc>
              <a:spcBef>
                <a:spcPts val="0"/>
              </a:spcBef>
              <a:spcAft>
                <a:spcPts val="0"/>
              </a:spcAft>
              <a:buClr>
                <a:schemeClr val="dk1"/>
              </a:buClr>
              <a:buSzPts val="1100"/>
              <a:buAutoNum type="alphaLcPeriod"/>
            </a:pPr>
            <a:r>
              <a:rPr lang="en-US" sz="1100">
                <a:latin typeface="Arial"/>
                <a:ea typeface="Arial"/>
                <a:cs typeface="Arial"/>
                <a:sym typeface="Arial"/>
              </a:rPr>
              <a:t>Then, after messing around with GCAM for a bit, our next focus was to start </a:t>
            </a:r>
            <a:r>
              <a:rPr b="1" lang="en-US" sz="1100">
                <a:latin typeface="Arial"/>
                <a:ea typeface="Arial"/>
                <a:cs typeface="Arial"/>
                <a:sym typeface="Arial"/>
              </a:rPr>
              <a:t>defining research questions and propose experimental designs.</a:t>
            </a:r>
            <a:endParaRPr b="1" sz="1100">
              <a:latin typeface="Arial"/>
              <a:ea typeface="Arial"/>
              <a:cs typeface="Arial"/>
              <a:sym typeface="Arial"/>
            </a:endParaRPr>
          </a:p>
          <a:p>
            <a:pPr indent="-298450" lvl="1" marL="914400" rtl="0" algn="l">
              <a:lnSpc>
                <a:spcPct val="115000"/>
              </a:lnSpc>
              <a:spcBef>
                <a:spcPts val="0"/>
              </a:spcBef>
              <a:spcAft>
                <a:spcPts val="0"/>
              </a:spcAft>
              <a:buClr>
                <a:schemeClr val="dk1"/>
              </a:buClr>
              <a:buSzPts val="1100"/>
              <a:buAutoNum type="alphaLcPeriod"/>
            </a:pPr>
            <a:r>
              <a:rPr lang="en-US" sz="1100">
                <a:latin typeface="Arial"/>
                <a:ea typeface="Arial"/>
                <a:cs typeface="Arial"/>
                <a:sym typeface="Arial"/>
              </a:rPr>
              <a:t> Once we all individually came up with our own initial research questions, we got feedback in class and based on the similarities of research interests, our PFI ended up with 2 groups. </a:t>
            </a:r>
            <a:endParaRPr sz="1100">
              <a:latin typeface="Arial"/>
              <a:ea typeface="Arial"/>
              <a:cs typeface="Arial"/>
              <a:sym typeface="Arial"/>
            </a:endParaRPr>
          </a:p>
          <a:p>
            <a:pPr indent="-298450" lvl="1" marL="914400" rtl="0" algn="l">
              <a:lnSpc>
                <a:spcPct val="115000"/>
              </a:lnSpc>
              <a:spcBef>
                <a:spcPts val="0"/>
              </a:spcBef>
              <a:spcAft>
                <a:spcPts val="0"/>
              </a:spcAft>
              <a:buClr>
                <a:schemeClr val="dk1"/>
              </a:buClr>
              <a:buSzPts val="1100"/>
              <a:buAutoNum type="alphaLcPeriod"/>
            </a:pPr>
            <a:r>
              <a:rPr lang="en-US" sz="1100">
                <a:latin typeface="Arial"/>
                <a:ea typeface="Arial"/>
                <a:cs typeface="Arial"/>
                <a:sym typeface="Arial"/>
              </a:rPr>
              <a:t>Read questions</a:t>
            </a:r>
            <a:endParaRPr/>
          </a:p>
        </p:txBody>
      </p:sp>
      <p:sp>
        <p:nvSpPr>
          <p:cNvPr id="223" name="Google Shape;223;g2d05f9e60de_0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2d0603c8fd1_0_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3" name="Google Shape;233;g2d0603c8fd1_0_1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298450" lvl="1" marL="914400" rtl="0" algn="l">
              <a:lnSpc>
                <a:spcPct val="115000"/>
              </a:lnSpc>
              <a:spcBef>
                <a:spcPts val="0"/>
              </a:spcBef>
              <a:spcAft>
                <a:spcPts val="0"/>
              </a:spcAft>
              <a:buClr>
                <a:schemeClr val="dk1"/>
              </a:buClr>
              <a:buSzPts val="1100"/>
              <a:buAutoNum type="alphaLcPeriod"/>
            </a:pPr>
            <a:r>
              <a:rPr lang="en-US" sz="1100">
                <a:latin typeface="Arial"/>
                <a:ea typeface="Arial"/>
                <a:cs typeface="Arial"/>
                <a:sym typeface="Arial"/>
              </a:rPr>
              <a:t>Once we determined our research questions, we had to learn how to get GCAM up and running. </a:t>
            </a:r>
            <a:endParaRPr sz="1100">
              <a:latin typeface="Arial"/>
              <a:ea typeface="Arial"/>
              <a:cs typeface="Arial"/>
              <a:sym typeface="Arial"/>
            </a:endParaRPr>
          </a:p>
          <a:p>
            <a:pPr indent="-298450" lvl="1" marL="914400" rtl="0" algn="l">
              <a:lnSpc>
                <a:spcPct val="115000"/>
              </a:lnSpc>
              <a:spcBef>
                <a:spcPts val="0"/>
              </a:spcBef>
              <a:spcAft>
                <a:spcPts val="0"/>
              </a:spcAft>
              <a:buClr>
                <a:schemeClr val="dk1"/>
              </a:buClr>
              <a:buSzPts val="1100"/>
              <a:buAutoNum type="alphaLcPeriod"/>
            </a:pPr>
            <a:r>
              <a:rPr lang="en-US" sz="1100">
                <a:latin typeface="Arial"/>
                <a:ea typeface="Arial"/>
                <a:cs typeface="Arial"/>
                <a:sym typeface="Arial"/>
              </a:rPr>
              <a:t>At first, we were introduced by Delilah Maloney on how to navigate the Tufts HPC cluster</a:t>
            </a:r>
            <a:endParaRPr sz="1100">
              <a:latin typeface="Arial"/>
              <a:ea typeface="Arial"/>
              <a:cs typeface="Arial"/>
              <a:sym typeface="Arial"/>
            </a:endParaRPr>
          </a:p>
          <a:p>
            <a:pPr indent="-298450" lvl="2" marL="1371600" rtl="0" algn="l">
              <a:lnSpc>
                <a:spcPct val="115000"/>
              </a:lnSpc>
              <a:spcBef>
                <a:spcPts val="0"/>
              </a:spcBef>
              <a:spcAft>
                <a:spcPts val="0"/>
              </a:spcAft>
              <a:buClr>
                <a:schemeClr val="dk1"/>
              </a:buClr>
              <a:buSzPts val="1100"/>
              <a:buAutoNum type="romanLcPeriod"/>
            </a:pPr>
            <a:r>
              <a:rPr lang="en-US" sz="1100">
                <a:latin typeface="Arial"/>
                <a:ea typeface="Arial"/>
                <a:cs typeface="Arial"/>
                <a:sym typeface="Arial"/>
              </a:rPr>
              <a:t>Although she provided a lot of helpful information and instructions, we ran into issues on setting up GCAM such as getting GCAM to compile and use certain libraries</a:t>
            </a:r>
            <a:endParaRPr sz="1100">
              <a:latin typeface="Arial"/>
              <a:ea typeface="Arial"/>
              <a:cs typeface="Arial"/>
              <a:sym typeface="Arial"/>
            </a:endParaRPr>
          </a:p>
          <a:p>
            <a:pPr indent="-298450" lvl="1" marL="914400" rtl="0" algn="l">
              <a:lnSpc>
                <a:spcPct val="115000"/>
              </a:lnSpc>
              <a:spcBef>
                <a:spcPts val="0"/>
              </a:spcBef>
              <a:spcAft>
                <a:spcPts val="0"/>
              </a:spcAft>
              <a:buClr>
                <a:schemeClr val="dk1"/>
              </a:buClr>
              <a:buSzPts val="1100"/>
              <a:buAutoNum type="alphaLcPeriod"/>
            </a:pPr>
            <a:r>
              <a:rPr lang="en-US" sz="1100">
                <a:latin typeface="Arial"/>
                <a:ea typeface="Arial"/>
                <a:cs typeface="Arial"/>
                <a:sym typeface="Arial"/>
              </a:rPr>
              <a:t>In several instances, everyone in the PFI worked together to troubleshoot these problems through meetings outside class and talking through some of the problems in class</a:t>
            </a:r>
            <a:endParaRPr sz="1100">
              <a:latin typeface="Arial"/>
              <a:ea typeface="Arial"/>
              <a:cs typeface="Arial"/>
              <a:sym typeface="Arial"/>
            </a:endParaRPr>
          </a:p>
          <a:p>
            <a:pPr indent="-298450" lvl="1" marL="914400" rtl="0" algn="l">
              <a:lnSpc>
                <a:spcPct val="115000"/>
              </a:lnSpc>
              <a:spcBef>
                <a:spcPts val="0"/>
              </a:spcBef>
              <a:spcAft>
                <a:spcPts val="0"/>
              </a:spcAft>
              <a:buClr>
                <a:schemeClr val="dk1"/>
              </a:buClr>
              <a:buSzPts val="1100"/>
              <a:buAutoNum type="alphaLcPeriod"/>
            </a:pPr>
            <a:r>
              <a:rPr lang="en-US" sz="1100">
                <a:latin typeface="Arial"/>
                <a:ea typeface="Arial"/>
                <a:cs typeface="Arial"/>
                <a:sym typeface="Arial"/>
              </a:rPr>
              <a:t>Once our group was able to get GCAM to work, we then reached out to students from Jon’s lab (Abigail and Jake) to get useful .xml files to look at the impact of different policies to answer our research question</a:t>
            </a:r>
            <a:endParaRPr sz="1100">
              <a:latin typeface="Arial"/>
              <a:ea typeface="Arial"/>
              <a:cs typeface="Arial"/>
              <a:sym typeface="Arial"/>
            </a:endParaRPr>
          </a:p>
          <a:p>
            <a:pPr indent="-298450" lvl="1" marL="914400" rtl="0" algn="l">
              <a:lnSpc>
                <a:spcPct val="115000"/>
              </a:lnSpc>
              <a:spcBef>
                <a:spcPts val="0"/>
              </a:spcBef>
              <a:spcAft>
                <a:spcPts val="0"/>
              </a:spcAft>
              <a:buClr>
                <a:schemeClr val="dk1"/>
              </a:buClr>
              <a:buSzPts val="1100"/>
              <a:buAutoNum type="alphaLcPeriod"/>
            </a:pPr>
            <a:r>
              <a:rPr lang="en-US" sz="1100">
                <a:latin typeface="Arial"/>
                <a:ea typeface="Arial"/>
                <a:cs typeface="Arial"/>
                <a:sym typeface="Arial"/>
              </a:rPr>
              <a:t>Overall, this experience trying to get GCAM working was a bit frustrating at times but the experience was worth it because in the real world trying to solve real-world problems, not every tool we need to use will automatically work the way we want it to. Rather, we learned a lot about troubleshooting and being open to rely on others who have experience using GCAM</a:t>
            </a:r>
            <a:endParaRPr sz="1100">
              <a:latin typeface="Arial"/>
              <a:ea typeface="Arial"/>
              <a:cs typeface="Arial"/>
              <a:sym typeface="Arial"/>
            </a:endParaRPr>
          </a:p>
          <a:p>
            <a:pPr indent="-298450" lvl="2" marL="1371600" rtl="0" algn="l">
              <a:lnSpc>
                <a:spcPct val="115000"/>
              </a:lnSpc>
              <a:spcBef>
                <a:spcPts val="0"/>
              </a:spcBef>
              <a:spcAft>
                <a:spcPts val="0"/>
              </a:spcAft>
              <a:buClr>
                <a:schemeClr val="dk1"/>
              </a:buClr>
              <a:buSzPts val="1100"/>
              <a:buAutoNum type="romanLcPeriod"/>
            </a:pPr>
            <a:r>
              <a:rPr lang="en-US" sz="1100">
                <a:latin typeface="Arial"/>
                <a:ea typeface="Arial"/>
                <a:cs typeface="Arial"/>
                <a:sym typeface="Arial"/>
              </a:rPr>
              <a:t>The main takeaway from this experience is that tools and data are not wrapped up in a neat little bow, especially GCAM that has been around I believe the 1980s</a:t>
            </a:r>
            <a:endParaRPr sz="1100">
              <a:latin typeface="Arial"/>
              <a:ea typeface="Arial"/>
              <a:cs typeface="Arial"/>
              <a:sym typeface="Arial"/>
            </a:endParaRPr>
          </a:p>
          <a:p>
            <a:pPr indent="0" lvl="0" marL="0" rtl="0" algn="l">
              <a:spcBef>
                <a:spcPts val="0"/>
              </a:spcBef>
              <a:spcAft>
                <a:spcPts val="0"/>
              </a:spcAft>
              <a:buNone/>
            </a:pPr>
            <a:r>
              <a:t/>
            </a:r>
            <a:endParaRPr/>
          </a:p>
        </p:txBody>
      </p:sp>
      <p:sp>
        <p:nvSpPr>
          <p:cNvPr id="234" name="Google Shape;234;g2d0603c8fd1_0_1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2cf7c7cc8db_3_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0" name="Google Shape;250;g2cf7c7cc8db_3_1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298450" lvl="0" marL="457200" rtl="0" algn="l">
              <a:lnSpc>
                <a:spcPct val="115000"/>
              </a:lnSpc>
              <a:spcBef>
                <a:spcPts val="0"/>
              </a:spcBef>
              <a:spcAft>
                <a:spcPts val="0"/>
              </a:spcAft>
              <a:buClr>
                <a:schemeClr val="dk1"/>
              </a:buClr>
              <a:buSzPts val="1100"/>
              <a:buAutoNum type="arabicPeriod"/>
            </a:pPr>
            <a:r>
              <a:rPr lang="en-US" sz="1100">
                <a:latin typeface="Arial"/>
                <a:ea typeface="Arial"/>
                <a:cs typeface="Arial"/>
                <a:sym typeface="Arial"/>
              </a:rPr>
              <a:t>Methodology using GCAM</a:t>
            </a:r>
            <a:endParaRPr sz="1100">
              <a:latin typeface="Arial"/>
              <a:ea typeface="Arial"/>
              <a:cs typeface="Arial"/>
              <a:sym typeface="Arial"/>
            </a:endParaRPr>
          </a:p>
          <a:p>
            <a:pPr indent="-298450" lvl="1" marL="914400" rtl="0" algn="l">
              <a:lnSpc>
                <a:spcPct val="115000"/>
              </a:lnSpc>
              <a:spcBef>
                <a:spcPts val="0"/>
              </a:spcBef>
              <a:spcAft>
                <a:spcPts val="0"/>
              </a:spcAft>
              <a:buClr>
                <a:schemeClr val="dk1"/>
              </a:buClr>
              <a:buSzPts val="1100"/>
              <a:buAutoNum type="alphaLcPeriod"/>
            </a:pPr>
            <a:r>
              <a:rPr lang="en-US" sz="1100">
                <a:latin typeface="Arial"/>
                <a:ea typeface="Arial"/>
                <a:cs typeface="Arial"/>
                <a:sym typeface="Arial"/>
              </a:rPr>
              <a:t>To answer our research question, our group ran four GCAM scenarios</a:t>
            </a:r>
            <a:endParaRPr sz="1100">
              <a:latin typeface="Arial"/>
              <a:ea typeface="Arial"/>
              <a:cs typeface="Arial"/>
              <a:sym typeface="Arial"/>
            </a:endParaRPr>
          </a:p>
          <a:p>
            <a:pPr indent="-298450" lvl="1" marL="914400" rtl="0" algn="l">
              <a:lnSpc>
                <a:spcPct val="115000"/>
              </a:lnSpc>
              <a:spcBef>
                <a:spcPts val="0"/>
              </a:spcBef>
              <a:spcAft>
                <a:spcPts val="0"/>
              </a:spcAft>
              <a:buClr>
                <a:schemeClr val="dk1"/>
              </a:buClr>
              <a:buSzPts val="1100"/>
              <a:buAutoNum type="alphaLcPeriod"/>
            </a:pPr>
            <a:r>
              <a:rPr lang="en-US" sz="1100">
                <a:latin typeface="Arial"/>
                <a:ea typeface="Arial"/>
                <a:cs typeface="Arial"/>
                <a:sym typeface="Arial"/>
              </a:rPr>
              <a:t>The first was the reference scenario where no climate change mitigation was implemented. </a:t>
            </a:r>
            <a:endParaRPr sz="1100">
              <a:latin typeface="Arial"/>
              <a:ea typeface="Arial"/>
              <a:cs typeface="Arial"/>
              <a:sym typeface="Arial"/>
            </a:endParaRPr>
          </a:p>
          <a:p>
            <a:pPr indent="-298450" lvl="1" marL="914400" rtl="0" algn="l">
              <a:lnSpc>
                <a:spcPct val="115000"/>
              </a:lnSpc>
              <a:spcBef>
                <a:spcPts val="0"/>
              </a:spcBef>
              <a:spcAft>
                <a:spcPts val="0"/>
              </a:spcAft>
              <a:buClr>
                <a:schemeClr val="dk1"/>
              </a:buClr>
              <a:buSzPts val="1100"/>
              <a:buAutoNum type="alphaLcPeriod"/>
            </a:pPr>
            <a:r>
              <a:rPr lang="en-US" sz="1100">
                <a:latin typeface="Arial"/>
                <a:ea typeface="Arial"/>
                <a:cs typeface="Arial"/>
                <a:sym typeface="Arial"/>
              </a:rPr>
              <a:t>We then explore how different levels of preference for international trade affected change in water withdrawals by basin and change in food staple prices by region </a:t>
            </a:r>
            <a:endParaRPr/>
          </a:p>
        </p:txBody>
      </p:sp>
      <p:sp>
        <p:nvSpPr>
          <p:cNvPr id="251" name="Google Shape;251;g2cf7c7cc8db_3_1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2cf7c7cc8db_3_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7" name="Google Shape;277;g2cf7c7cc8db_3_3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8" name="Google Shape;278;g2cf7c7cc8db_3_3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2cf7c7cc8db_3_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5" name="Google Shape;285;g2cf7c7cc8db_3_4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6" name="Google Shape;286;g2cf7c7cc8db_3_4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2cf7c7cc8db_3_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1" name="Google Shape;311;g2cf7c7cc8db_3_5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2" name="Google Shape;312;g2cf7c7cc8db_3_5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2cf7c7cc8db_3_7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0" name="Google Shape;320;g2cf7c7cc8db_3_7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1" name="Google Shape;321;g2cf7c7cc8db_3_7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2cf7c7cc8db_3_7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8" name="Google Shape;328;g2cf7c7cc8db_3_7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9" name="Google Shape;329;g2cf7c7cc8db_3_7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2cf7c7cc8db_3_8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9" name="Google Shape;339;g2cf7c7cc8db_3_8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0" name="Google Shape;340;g2cf7c7cc8db_3_8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2cf7c7cc8db_0_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2cf7c7cc8db_0_1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7" name="Google Shape;107;g2cf7c7cc8db_0_1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2cf7c7cc8db_3_8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1" name="Google Shape;351;g2cf7c7cc8db_3_8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2" name="Google Shape;352;g2cf7c7cc8db_3_8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1f7ff8e5b29_0_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8" name="Google Shape;358;g1f7ff8e5b29_0_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298450" lvl="1" marL="914400" rtl="0" algn="l">
              <a:lnSpc>
                <a:spcPct val="115000"/>
              </a:lnSpc>
              <a:spcBef>
                <a:spcPts val="0"/>
              </a:spcBef>
              <a:spcAft>
                <a:spcPts val="0"/>
              </a:spcAft>
              <a:buClr>
                <a:schemeClr val="dk1"/>
              </a:buClr>
              <a:buSzPts val="1100"/>
              <a:buAutoNum type="alphaLcPeriod"/>
            </a:pPr>
            <a:r>
              <a:rPr b="1" lang="en-US" sz="1100">
                <a:latin typeface="Arial"/>
                <a:ea typeface="Arial"/>
                <a:cs typeface="Arial"/>
                <a:sym typeface="Arial"/>
              </a:rPr>
              <a:t>Numbers and Narratives</a:t>
            </a:r>
            <a:endParaRPr b="1" sz="1100">
              <a:latin typeface="Arial"/>
              <a:ea typeface="Arial"/>
              <a:cs typeface="Arial"/>
              <a:sym typeface="Arial"/>
            </a:endParaRPr>
          </a:p>
          <a:p>
            <a:pPr indent="-298450" lvl="2" marL="1371600" rtl="0" algn="l">
              <a:lnSpc>
                <a:spcPct val="115000"/>
              </a:lnSpc>
              <a:spcBef>
                <a:spcPts val="0"/>
              </a:spcBef>
              <a:spcAft>
                <a:spcPts val="0"/>
              </a:spcAft>
              <a:buClr>
                <a:schemeClr val="dk1"/>
              </a:buClr>
              <a:buSzPts val="1100"/>
              <a:buAutoNum type="romanLcPeriod"/>
            </a:pPr>
            <a:r>
              <a:rPr lang="en-US" sz="1100">
                <a:latin typeface="Arial"/>
                <a:ea typeface="Arial"/>
                <a:cs typeface="Arial"/>
                <a:sym typeface="Arial"/>
              </a:rPr>
              <a:t>Developing narratives, while remaining true to the data, is a defining challenge of our time. </a:t>
            </a:r>
            <a:r>
              <a:rPr b="1" lang="en-US" sz="1100">
                <a:latin typeface="Arial"/>
                <a:ea typeface="Arial"/>
                <a:cs typeface="Arial"/>
                <a:sym typeface="Arial"/>
              </a:rPr>
              <a:t>Narratives are persuasive but not objective; numbers are often objective but not persuasive.</a:t>
            </a:r>
            <a:endParaRPr sz="1100">
              <a:latin typeface="Arial"/>
              <a:ea typeface="Arial"/>
              <a:cs typeface="Arial"/>
              <a:sym typeface="Arial"/>
            </a:endParaRPr>
          </a:p>
          <a:p>
            <a:pPr indent="-298450" lvl="1" marL="914400" rtl="0" algn="l">
              <a:lnSpc>
                <a:spcPct val="115000"/>
              </a:lnSpc>
              <a:spcBef>
                <a:spcPts val="0"/>
              </a:spcBef>
              <a:spcAft>
                <a:spcPts val="0"/>
              </a:spcAft>
              <a:buClr>
                <a:schemeClr val="dk1"/>
              </a:buClr>
              <a:buSzPts val="1100"/>
              <a:buAutoNum type="alphaLcPeriod"/>
            </a:pPr>
            <a:r>
              <a:rPr b="1" lang="en-US" sz="1100">
                <a:latin typeface="Arial"/>
                <a:ea typeface="Arial"/>
                <a:cs typeface="Arial"/>
                <a:sym typeface="Arial"/>
              </a:rPr>
              <a:t>Learning how to Learn</a:t>
            </a:r>
            <a:endParaRPr b="1" sz="1100">
              <a:latin typeface="Arial"/>
              <a:ea typeface="Arial"/>
              <a:cs typeface="Arial"/>
              <a:sym typeface="Arial"/>
            </a:endParaRPr>
          </a:p>
          <a:p>
            <a:pPr indent="-298450" lvl="2" marL="1371600" rtl="0" algn="l">
              <a:lnSpc>
                <a:spcPct val="115000"/>
              </a:lnSpc>
              <a:spcBef>
                <a:spcPts val="0"/>
              </a:spcBef>
              <a:spcAft>
                <a:spcPts val="0"/>
              </a:spcAft>
              <a:buClr>
                <a:schemeClr val="dk1"/>
              </a:buClr>
              <a:buSzPts val="1100"/>
              <a:buAutoNum type="romanLcPeriod"/>
            </a:pPr>
            <a:r>
              <a:rPr lang="en-US" sz="1100">
                <a:latin typeface="Arial"/>
                <a:ea typeface="Arial"/>
                <a:cs typeface="Arial"/>
                <a:sym typeface="Arial"/>
              </a:rPr>
              <a:t>As we mentioned earlier in this presentation, our group ran into some issues when trying to work with GCAM. Rather than Jon and Shafiq simply troubleshooting for us, we had to learn how to fail when using GCAM and figure out steps to move forward. Moving forward for us looked like troubleshooting ourselves but also reaching out to other resources at hand such as members outside of our group </a:t>
            </a:r>
            <a:endParaRPr sz="1100">
              <a:latin typeface="Arial"/>
              <a:ea typeface="Arial"/>
              <a:cs typeface="Arial"/>
              <a:sym typeface="Arial"/>
            </a:endParaRPr>
          </a:p>
          <a:p>
            <a:pPr indent="-298450" lvl="1" marL="914400" rtl="0" algn="l">
              <a:lnSpc>
                <a:spcPct val="115000"/>
              </a:lnSpc>
              <a:spcBef>
                <a:spcPts val="0"/>
              </a:spcBef>
              <a:spcAft>
                <a:spcPts val="0"/>
              </a:spcAft>
              <a:buClr>
                <a:schemeClr val="dk1"/>
              </a:buClr>
              <a:buSzPts val="1100"/>
              <a:buAutoNum type="alphaLcPeriod"/>
            </a:pPr>
            <a:r>
              <a:rPr b="1" lang="en-US" sz="1100">
                <a:latin typeface="Arial"/>
                <a:ea typeface="Arial"/>
                <a:cs typeface="Arial"/>
                <a:sym typeface="Arial"/>
              </a:rPr>
              <a:t>Embracing Complexity </a:t>
            </a:r>
            <a:endParaRPr b="1" sz="1100">
              <a:latin typeface="Arial"/>
              <a:ea typeface="Arial"/>
              <a:cs typeface="Arial"/>
              <a:sym typeface="Arial"/>
            </a:endParaRPr>
          </a:p>
          <a:p>
            <a:pPr indent="-298450" lvl="2" marL="1371600" rtl="0" algn="l">
              <a:lnSpc>
                <a:spcPct val="115000"/>
              </a:lnSpc>
              <a:spcBef>
                <a:spcPts val="0"/>
              </a:spcBef>
              <a:spcAft>
                <a:spcPts val="0"/>
              </a:spcAft>
              <a:buClr>
                <a:schemeClr val="dk1"/>
              </a:buClr>
              <a:buSzPts val="1100"/>
              <a:buAutoNum type="romanLcPeriod"/>
            </a:pPr>
            <a:r>
              <a:rPr lang="en-US" sz="1100">
                <a:latin typeface="Arial"/>
                <a:ea typeface="Arial"/>
                <a:cs typeface="Arial"/>
                <a:sym typeface="Arial"/>
              </a:rPr>
              <a:t>Climate change policy is complex</a:t>
            </a:r>
            <a:endParaRPr sz="1100">
              <a:latin typeface="Arial"/>
              <a:ea typeface="Arial"/>
              <a:cs typeface="Arial"/>
              <a:sym typeface="Arial"/>
            </a:endParaRPr>
          </a:p>
          <a:p>
            <a:pPr indent="-298450" lvl="3" marL="1828800" rtl="0" algn="l">
              <a:lnSpc>
                <a:spcPct val="115000"/>
              </a:lnSpc>
              <a:spcBef>
                <a:spcPts val="0"/>
              </a:spcBef>
              <a:spcAft>
                <a:spcPts val="0"/>
              </a:spcAft>
              <a:buClr>
                <a:schemeClr val="dk1"/>
              </a:buClr>
              <a:buSzPts val="1100"/>
              <a:buAutoNum type="arabicPeriod"/>
            </a:pPr>
            <a:r>
              <a:rPr lang="en-US" sz="1100">
                <a:latin typeface="Arial"/>
                <a:ea typeface="Arial"/>
                <a:cs typeface="Arial"/>
                <a:sym typeface="Arial"/>
              </a:rPr>
              <a:t>Relationships between climate mitigation policy, food, and water systems</a:t>
            </a:r>
            <a:endParaRPr sz="1100">
              <a:latin typeface="Arial"/>
              <a:ea typeface="Arial"/>
              <a:cs typeface="Arial"/>
              <a:sym typeface="Arial"/>
            </a:endParaRPr>
          </a:p>
          <a:p>
            <a:pPr indent="-298450" lvl="2" marL="1371600" rtl="0" algn="l">
              <a:lnSpc>
                <a:spcPct val="115000"/>
              </a:lnSpc>
              <a:spcBef>
                <a:spcPts val="0"/>
              </a:spcBef>
              <a:spcAft>
                <a:spcPts val="0"/>
              </a:spcAft>
              <a:buClr>
                <a:schemeClr val="dk1"/>
              </a:buClr>
              <a:buSzPts val="1100"/>
              <a:buAutoNum type="romanLcPeriod"/>
            </a:pPr>
            <a:r>
              <a:rPr lang="en-US" sz="1100">
                <a:latin typeface="Arial"/>
                <a:ea typeface="Arial"/>
                <a:cs typeface="Arial"/>
                <a:sym typeface="Arial"/>
              </a:rPr>
              <a:t>Limits of what GCAM can do to </a:t>
            </a:r>
            <a:endParaRPr/>
          </a:p>
        </p:txBody>
      </p:sp>
      <p:sp>
        <p:nvSpPr>
          <p:cNvPr id="359" name="Google Shape;359;g1f7ff8e5b29_0_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2cf79a0d4d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2cf79a0d4d1_0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2d053a3a43e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0" name="Google Shape;380;g2d053a3a43e_0_5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2d053a3a43e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2d053a3a43e_0_8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g2d053a3a43e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8" name="Google Shape;398;g2d053a3a43e_0_9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g2cf7c7cc8db_4_1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13" name="Google Shape;413;g2cf7c7cc8db_4_13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4" name="Google Shape;414;g2cf7c7cc8db_4_13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g2cf7c7cc8db_4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9" name="Google Shape;419;g2cf7c7cc8db_4_12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g2cf7c7cc8db_4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9" name="Google Shape;429;g2cf7c7cc8db_4_13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g2cf7c7cc8db_4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1" name="Google Shape;441;g2cf7c7cc8db_4_14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2d05af0b1a7_1_50:notes"/>
          <p:cNvSpPr txBox="1"/>
          <p:nvPr>
            <p:ph idx="1" type="body"/>
          </p:nvPr>
        </p:nvSpPr>
        <p:spPr>
          <a:xfrm>
            <a:off x="686098" y="4343703"/>
            <a:ext cx="5485800" cy="4113900"/>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None/>
            </a:pPr>
            <a:r>
              <a:t/>
            </a:r>
            <a:endParaRPr/>
          </a:p>
        </p:txBody>
      </p:sp>
      <p:sp>
        <p:nvSpPr>
          <p:cNvPr id="113" name="Google Shape;113;g2d05af0b1a7_1_50:notes"/>
          <p:cNvSpPr/>
          <p:nvPr>
            <p:ph idx="2" type="sldImg"/>
          </p:nvPr>
        </p:nvSpPr>
        <p:spPr>
          <a:xfrm>
            <a:off x="428625" y="686405"/>
            <a:ext cx="60009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g2cf7c7cc8db_4_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5" name="Google Shape;455;g2cf7c7cc8db_4_16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g2cf7c7cc8db_4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1" name="Google Shape;471;g2cf7c7cc8db_4_17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g1f7ff952a08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9" name="Google Shape;489;g1f7ff952a08_1_1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g2cf79a0d4d1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5" name="Google Shape;515;g2cf79a0d4d1_0_11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 name="Shape 541"/>
        <p:cNvGrpSpPr/>
        <p:nvPr/>
      </p:nvGrpSpPr>
      <p:grpSpPr>
        <a:xfrm>
          <a:off x="0" y="0"/>
          <a:ext cx="0" cy="0"/>
          <a:chOff x="0" y="0"/>
          <a:chExt cx="0" cy="0"/>
        </a:xfrm>
      </p:grpSpPr>
      <p:sp>
        <p:nvSpPr>
          <p:cNvPr id="542" name="Google Shape;542;g1f7ff952a08_1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3" name="Google Shape;543;g1f7ff952a08_1_6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1" name="Shape 571"/>
        <p:cNvGrpSpPr/>
        <p:nvPr/>
      </p:nvGrpSpPr>
      <p:grpSpPr>
        <a:xfrm>
          <a:off x="0" y="0"/>
          <a:ext cx="0" cy="0"/>
          <a:chOff x="0" y="0"/>
          <a:chExt cx="0" cy="0"/>
        </a:xfrm>
      </p:grpSpPr>
      <p:sp>
        <p:nvSpPr>
          <p:cNvPr id="572" name="Google Shape;572;g2cf79a0d4d1_0_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3" name="Google Shape;573;g2cf79a0d4d1_0_18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7" name="Shape 577"/>
        <p:cNvGrpSpPr/>
        <p:nvPr/>
      </p:nvGrpSpPr>
      <p:grpSpPr>
        <a:xfrm>
          <a:off x="0" y="0"/>
          <a:ext cx="0" cy="0"/>
          <a:chOff x="0" y="0"/>
          <a:chExt cx="0" cy="0"/>
        </a:xfrm>
      </p:grpSpPr>
      <p:sp>
        <p:nvSpPr>
          <p:cNvPr id="578" name="Google Shape;578;g1f7ff952a08_1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9" name="Google Shape;579;g1f7ff952a08_1_9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1" name="Shape 591"/>
        <p:cNvGrpSpPr/>
        <p:nvPr/>
      </p:nvGrpSpPr>
      <p:grpSpPr>
        <a:xfrm>
          <a:off x="0" y="0"/>
          <a:ext cx="0" cy="0"/>
          <a:chOff x="0" y="0"/>
          <a:chExt cx="0" cy="0"/>
        </a:xfrm>
      </p:grpSpPr>
      <p:sp>
        <p:nvSpPr>
          <p:cNvPr id="592" name="Google Shape;592;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93" name="Google Shape;593;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4" name="Google Shape;594;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0" name="Shape 600"/>
        <p:cNvGrpSpPr/>
        <p:nvPr/>
      </p:nvGrpSpPr>
      <p:grpSpPr>
        <a:xfrm>
          <a:off x="0" y="0"/>
          <a:ext cx="0" cy="0"/>
          <a:chOff x="0" y="0"/>
          <a:chExt cx="0" cy="0"/>
        </a:xfrm>
      </p:grpSpPr>
      <p:sp>
        <p:nvSpPr>
          <p:cNvPr id="601" name="Google Shape;601;g2cf79a0d4d1_0_2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2" name="Google Shape;602;g2cf79a0d4d1_0_29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sz="1150">
                <a:solidFill>
                  <a:srgbClr val="464646"/>
                </a:solidFill>
                <a:highlight>
                  <a:srgbClr val="FFFFFF"/>
                </a:highlight>
              </a:rPr>
              <a:t>alvin, K., Patel, P., Clarke, L., Asrar, G., Bond-Lamberty, B., Cui, R. Y., Di Vittorio, A., Dorheim, K., Edmonds, J., Hartin, C., Hejazi, M., Horowitz, R., Iyer, G., Kyle, P., Kim, S., Link, R., McJeon, H., Smith, S. J., Snyder, A., Waldhoff, S., and Wise, M.: GCAM v5.1: representing the linkages between energy, water, land, climate, and economic systems, Geosci. Model Dev., 12, 677–698, https://doi.org/10.5194/gmd-12-677-2019, 2019.</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4" name="Shape 614"/>
        <p:cNvGrpSpPr/>
        <p:nvPr/>
      </p:nvGrpSpPr>
      <p:grpSpPr>
        <a:xfrm>
          <a:off x="0" y="0"/>
          <a:ext cx="0" cy="0"/>
          <a:chOff x="0" y="0"/>
          <a:chExt cx="0" cy="0"/>
        </a:xfrm>
      </p:grpSpPr>
      <p:sp>
        <p:nvSpPr>
          <p:cNvPr id="615" name="Google Shape;615;g2cf79a0d4d1_0_3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6" name="Google Shape;616;g2cf79a0d4d1_0_35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2cf7c7cc8db_4_2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2cf7c7cc8db_4_22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8" name="Google Shape;118;g2cf7c7cc8db_4_22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5" name="Shape 625"/>
        <p:cNvGrpSpPr/>
        <p:nvPr/>
      </p:nvGrpSpPr>
      <p:grpSpPr>
        <a:xfrm>
          <a:off x="0" y="0"/>
          <a:ext cx="0" cy="0"/>
          <a:chOff x="0" y="0"/>
          <a:chExt cx="0" cy="0"/>
        </a:xfrm>
      </p:grpSpPr>
      <p:sp>
        <p:nvSpPr>
          <p:cNvPr id="626" name="Google Shape;626;g2d053a3a43e_0_30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27" name="Google Shape;627;g2d053a3a43e_0_30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28" name="Google Shape;628;g2d053a3a43e_0_30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1" name="Shape 631"/>
        <p:cNvGrpSpPr/>
        <p:nvPr/>
      </p:nvGrpSpPr>
      <p:grpSpPr>
        <a:xfrm>
          <a:off x="0" y="0"/>
          <a:ext cx="0" cy="0"/>
          <a:chOff x="0" y="0"/>
          <a:chExt cx="0" cy="0"/>
        </a:xfrm>
      </p:grpSpPr>
      <p:sp>
        <p:nvSpPr>
          <p:cNvPr id="632" name="Google Shape;632;g2cf79a0d4d1_0_4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3" name="Google Shape;633;g2cf79a0d4d1_0_40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2" name="Shape 642"/>
        <p:cNvGrpSpPr/>
        <p:nvPr/>
      </p:nvGrpSpPr>
      <p:grpSpPr>
        <a:xfrm>
          <a:off x="0" y="0"/>
          <a:ext cx="0" cy="0"/>
          <a:chOff x="0" y="0"/>
          <a:chExt cx="0" cy="0"/>
        </a:xfrm>
      </p:grpSpPr>
      <p:sp>
        <p:nvSpPr>
          <p:cNvPr id="643" name="Google Shape;643;g2cf79a0d4d1_0_46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44" name="Google Shape;644;g2cf79a0d4d1_0_46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45" name="Google Shape;645;g2cf79a0d4d1_0_46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0" name="Shape 650"/>
        <p:cNvGrpSpPr/>
        <p:nvPr/>
      </p:nvGrpSpPr>
      <p:grpSpPr>
        <a:xfrm>
          <a:off x="0" y="0"/>
          <a:ext cx="0" cy="0"/>
          <a:chOff x="0" y="0"/>
          <a:chExt cx="0" cy="0"/>
        </a:xfrm>
      </p:grpSpPr>
      <p:sp>
        <p:nvSpPr>
          <p:cNvPr id="651" name="Google Shape;651;g2cf79a0d4d1_0_47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52" name="Google Shape;652;g2cf79a0d4d1_0_47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53" name="Google Shape;653;g2cf79a0d4d1_0_47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8" name="Shape 658"/>
        <p:cNvGrpSpPr/>
        <p:nvPr/>
      </p:nvGrpSpPr>
      <p:grpSpPr>
        <a:xfrm>
          <a:off x="0" y="0"/>
          <a:ext cx="0" cy="0"/>
          <a:chOff x="0" y="0"/>
          <a:chExt cx="0" cy="0"/>
        </a:xfrm>
      </p:grpSpPr>
      <p:sp>
        <p:nvSpPr>
          <p:cNvPr id="659" name="Google Shape;659;g2cf79a0d4d1_0_4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0" name="Google Shape;660;g2cf79a0d4d1_0_48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8" name="Shape 668"/>
        <p:cNvGrpSpPr/>
        <p:nvPr/>
      </p:nvGrpSpPr>
      <p:grpSpPr>
        <a:xfrm>
          <a:off x="0" y="0"/>
          <a:ext cx="0" cy="0"/>
          <a:chOff x="0" y="0"/>
          <a:chExt cx="0" cy="0"/>
        </a:xfrm>
      </p:grpSpPr>
      <p:sp>
        <p:nvSpPr>
          <p:cNvPr id="669" name="Google Shape;669;g2cf79a0d4d1_0_5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70" name="Google Shape;670;g2cf79a0d4d1_0_54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71" name="Google Shape;671;g2cf79a0d4d1_0_54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9" name="Shape 679"/>
        <p:cNvGrpSpPr/>
        <p:nvPr/>
      </p:nvGrpSpPr>
      <p:grpSpPr>
        <a:xfrm>
          <a:off x="0" y="0"/>
          <a:ext cx="0" cy="0"/>
          <a:chOff x="0" y="0"/>
          <a:chExt cx="0" cy="0"/>
        </a:xfrm>
      </p:grpSpPr>
      <p:sp>
        <p:nvSpPr>
          <p:cNvPr id="680" name="Google Shape;680;g2cf7c7cc8db_2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81" name="Google Shape;681;g2cf7c7cc8db_2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82" name="Google Shape;682;g2cf7c7cc8db_2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1" name="Shape 691"/>
        <p:cNvGrpSpPr/>
        <p:nvPr/>
      </p:nvGrpSpPr>
      <p:grpSpPr>
        <a:xfrm>
          <a:off x="0" y="0"/>
          <a:ext cx="0" cy="0"/>
          <a:chOff x="0" y="0"/>
          <a:chExt cx="0" cy="0"/>
        </a:xfrm>
      </p:grpSpPr>
      <p:sp>
        <p:nvSpPr>
          <p:cNvPr id="692" name="Google Shape;692;g2cf7c7cc8db_0_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93" name="Google Shape;693;g2cf7c7cc8db_0_3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94" name="Google Shape;694;g2cf7c7cc8db_0_3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8" name="Shape 698"/>
        <p:cNvGrpSpPr/>
        <p:nvPr/>
      </p:nvGrpSpPr>
      <p:grpSpPr>
        <a:xfrm>
          <a:off x="0" y="0"/>
          <a:ext cx="0" cy="0"/>
          <a:chOff x="0" y="0"/>
          <a:chExt cx="0" cy="0"/>
        </a:xfrm>
      </p:grpSpPr>
      <p:sp>
        <p:nvSpPr>
          <p:cNvPr id="699" name="Google Shape;699;g2d053a3a43e_0_1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00" name="Google Shape;700;g2d053a3a43e_0_11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01" name="Google Shape;701;g2d053a3a43e_0_11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8" name="Shape 708"/>
        <p:cNvGrpSpPr/>
        <p:nvPr/>
      </p:nvGrpSpPr>
      <p:grpSpPr>
        <a:xfrm>
          <a:off x="0" y="0"/>
          <a:ext cx="0" cy="0"/>
          <a:chOff x="0" y="0"/>
          <a:chExt cx="0" cy="0"/>
        </a:xfrm>
      </p:grpSpPr>
      <p:sp>
        <p:nvSpPr>
          <p:cNvPr id="709" name="Google Shape;709;g2cf79a0d4d1_0_7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0" name="Google Shape;710;g2cf79a0d4d1_0_70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2cf7c7cc8db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2cf7c7cc8db_0_2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3" name="Shape 713"/>
        <p:cNvGrpSpPr/>
        <p:nvPr/>
      </p:nvGrpSpPr>
      <p:grpSpPr>
        <a:xfrm>
          <a:off x="0" y="0"/>
          <a:ext cx="0" cy="0"/>
          <a:chOff x="0" y="0"/>
          <a:chExt cx="0" cy="0"/>
        </a:xfrm>
      </p:grpSpPr>
      <p:sp>
        <p:nvSpPr>
          <p:cNvPr id="714" name="Google Shape;714;g2cf79a0d4d1_0_7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15" name="Google Shape;715;g2cf79a0d4d1_0_71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16" name="Google Shape;716;g2cf79a0d4d1_0_71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0" name="Shape 720"/>
        <p:cNvGrpSpPr/>
        <p:nvPr/>
      </p:nvGrpSpPr>
      <p:grpSpPr>
        <a:xfrm>
          <a:off x="0" y="0"/>
          <a:ext cx="0" cy="0"/>
          <a:chOff x="0" y="0"/>
          <a:chExt cx="0" cy="0"/>
        </a:xfrm>
      </p:grpSpPr>
      <p:sp>
        <p:nvSpPr>
          <p:cNvPr id="721" name="Google Shape;721;g2cf79a0d4d1_0_7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2" name="Google Shape;722;g2cf79a0d4d1_0_77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sz="1100">
                <a:solidFill>
                  <a:schemeClr val="dk2"/>
                </a:solidFill>
                <a:latin typeface="Arial"/>
                <a:ea typeface="Arial"/>
                <a:cs typeface="Arial"/>
                <a:sym typeface="Arial"/>
              </a:rPr>
              <a:t>Water prices increase in Missouri, Arkansas, and Southern Mississippi basins. Rest of the world do not see any major changes.</a:t>
            </a:r>
            <a:endParaRPr sz="1100">
              <a:solidFill>
                <a:schemeClr val="dk2"/>
              </a:solidFill>
              <a:latin typeface="Arial"/>
              <a:ea typeface="Arial"/>
              <a:cs typeface="Arial"/>
              <a:sym typeface="Arial"/>
            </a:endParaRPr>
          </a:p>
          <a:p>
            <a:pPr indent="0" lvl="0" marL="0" rtl="0" algn="l">
              <a:spcBef>
                <a:spcPts val="0"/>
              </a:spcBef>
              <a:spcAft>
                <a:spcPts val="0"/>
              </a:spcAft>
              <a:buNone/>
            </a:pPr>
            <a:r>
              <a:rPr lang="en-US" sz="1100">
                <a:solidFill>
                  <a:schemeClr val="dk2"/>
                </a:solidFill>
                <a:latin typeface="Arial"/>
                <a:ea typeface="Arial"/>
                <a:cs typeface="Arial"/>
                <a:sym typeface="Arial"/>
              </a:rPr>
              <a:t>Does that mean water prices are localized?</a:t>
            </a:r>
            <a:endParaRPr sz="100"/>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5" name="Shape 725"/>
        <p:cNvGrpSpPr/>
        <p:nvPr/>
      </p:nvGrpSpPr>
      <p:grpSpPr>
        <a:xfrm>
          <a:off x="0" y="0"/>
          <a:ext cx="0" cy="0"/>
          <a:chOff x="0" y="0"/>
          <a:chExt cx="0" cy="0"/>
        </a:xfrm>
      </p:grpSpPr>
      <p:sp>
        <p:nvSpPr>
          <p:cNvPr id="726" name="Google Shape;726;g2cf79a0d4d1_0_8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7" name="Google Shape;727;g2cf79a0d4d1_0_82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sz="1100">
                <a:solidFill>
                  <a:schemeClr val="dk2"/>
                </a:solidFill>
                <a:latin typeface="Arial"/>
                <a:ea typeface="Arial"/>
                <a:cs typeface="Arial"/>
                <a:sym typeface="Arial"/>
              </a:rPr>
              <a:t>Wheat prices increase significantly in USA, Norway, Korea, and Northern regions of South America (maybe Sensitive markets?). Slight increase in the middle-east, north Africa, and east Asia.  </a:t>
            </a:r>
            <a:endParaRPr sz="1100">
              <a:solidFill>
                <a:schemeClr val="dk2"/>
              </a:solidFill>
              <a:latin typeface="Arial"/>
              <a:ea typeface="Arial"/>
              <a:cs typeface="Arial"/>
              <a:sym typeface="Arial"/>
            </a:endParaRPr>
          </a:p>
          <a:p>
            <a:pPr indent="0" lvl="0" marL="0" rtl="0" algn="l">
              <a:spcBef>
                <a:spcPts val="0"/>
              </a:spcBef>
              <a:spcAft>
                <a:spcPts val="0"/>
              </a:spcAft>
              <a:buNone/>
            </a:pPr>
            <a:r>
              <a:rPr lang="en-US" sz="1100">
                <a:solidFill>
                  <a:schemeClr val="dk2"/>
                </a:solidFill>
                <a:latin typeface="Arial"/>
                <a:ea typeface="Arial"/>
                <a:cs typeface="Arial"/>
                <a:sym typeface="Arial"/>
              </a:rPr>
              <a:t>Changes in production in one part of the world can have ripple effects across regions due to trade linkages, especially on markets sensitive to supply disruptions. </a:t>
            </a:r>
            <a:endParaRPr sz="100"/>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1" name="Shape 731"/>
        <p:cNvGrpSpPr/>
        <p:nvPr/>
      </p:nvGrpSpPr>
      <p:grpSpPr>
        <a:xfrm>
          <a:off x="0" y="0"/>
          <a:ext cx="0" cy="0"/>
          <a:chOff x="0" y="0"/>
          <a:chExt cx="0" cy="0"/>
        </a:xfrm>
      </p:grpSpPr>
      <p:sp>
        <p:nvSpPr>
          <p:cNvPr id="732" name="Google Shape;732;g2cf79a0d4d1_0_8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3" name="Google Shape;733;g2cf79a0d4d1_0_87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sz="1100">
                <a:solidFill>
                  <a:schemeClr val="dk2"/>
                </a:solidFill>
                <a:latin typeface="Arial"/>
                <a:ea typeface="Arial"/>
                <a:cs typeface="Arial"/>
                <a:sym typeface="Arial"/>
              </a:rPr>
              <a:t>Wheat production significantly decreases in Arkansas river basin (maybe relies heavily on irrigation?) but increases in Mississippi south (might have alternative water sources or more resilient agricultural practices?</a:t>
            </a:r>
            <a:r>
              <a:rPr lang="en-US" sz="300">
                <a:solidFill>
                  <a:srgbClr val="0D0D0D"/>
                </a:solidFill>
                <a:highlight>
                  <a:schemeClr val="lt1"/>
                </a:highlight>
                <a:latin typeface="Roboto"/>
                <a:ea typeface="Roboto"/>
                <a:cs typeface="Roboto"/>
                <a:sym typeface="Roboto"/>
              </a:rPr>
              <a:t> </a:t>
            </a:r>
            <a:r>
              <a:rPr lang="en-US" sz="1100">
                <a:solidFill>
                  <a:schemeClr val="dk2"/>
                </a:solidFill>
                <a:latin typeface="Arial"/>
                <a:ea typeface="Arial"/>
                <a:cs typeface="Arial"/>
                <a:sym typeface="Arial"/>
              </a:rPr>
              <a:t>)</a:t>
            </a:r>
            <a:endParaRPr sz="100"/>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0" name="Shape 740"/>
        <p:cNvGrpSpPr/>
        <p:nvPr/>
      </p:nvGrpSpPr>
      <p:grpSpPr>
        <a:xfrm>
          <a:off x="0" y="0"/>
          <a:ext cx="0" cy="0"/>
          <a:chOff x="0" y="0"/>
          <a:chExt cx="0" cy="0"/>
        </a:xfrm>
      </p:grpSpPr>
      <p:sp>
        <p:nvSpPr>
          <p:cNvPr id="741" name="Google Shape;741;g2d053a3a43e_0_1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42" name="Google Shape;742;g2d053a3a43e_0_12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43" name="Google Shape;743;g2d053a3a43e_0_12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8" name="Shape 748"/>
        <p:cNvGrpSpPr/>
        <p:nvPr/>
      </p:nvGrpSpPr>
      <p:grpSpPr>
        <a:xfrm>
          <a:off x="0" y="0"/>
          <a:ext cx="0" cy="0"/>
          <a:chOff x="0" y="0"/>
          <a:chExt cx="0" cy="0"/>
        </a:xfrm>
      </p:grpSpPr>
      <p:sp>
        <p:nvSpPr>
          <p:cNvPr id="749" name="Google Shape;749;g2d053a3a43e_0_1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50" name="Google Shape;750;g2d053a3a43e_0_13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51" name="Google Shape;751;g2d053a3a43e_0_13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8" name="Shape 758"/>
        <p:cNvGrpSpPr/>
        <p:nvPr/>
      </p:nvGrpSpPr>
      <p:grpSpPr>
        <a:xfrm>
          <a:off x="0" y="0"/>
          <a:ext cx="0" cy="0"/>
          <a:chOff x="0" y="0"/>
          <a:chExt cx="0" cy="0"/>
        </a:xfrm>
      </p:grpSpPr>
      <p:sp>
        <p:nvSpPr>
          <p:cNvPr id="759" name="Google Shape;759;g2d053a3a43e_0_1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60" name="Google Shape;760;g2d053a3a43e_0_15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61" name="Google Shape;761;g2d053a3a43e_0_15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0" name="Shape 770"/>
        <p:cNvGrpSpPr/>
        <p:nvPr/>
      </p:nvGrpSpPr>
      <p:grpSpPr>
        <a:xfrm>
          <a:off x="0" y="0"/>
          <a:ext cx="0" cy="0"/>
          <a:chOff x="0" y="0"/>
          <a:chExt cx="0" cy="0"/>
        </a:xfrm>
      </p:grpSpPr>
      <p:sp>
        <p:nvSpPr>
          <p:cNvPr id="771" name="Google Shape;771;g2d053a3a43e_0_17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72" name="Google Shape;772;g2d053a3a43e_0_17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73" name="Google Shape;773;g2d053a3a43e_0_17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0" name="Shape 780"/>
        <p:cNvGrpSpPr/>
        <p:nvPr/>
      </p:nvGrpSpPr>
      <p:grpSpPr>
        <a:xfrm>
          <a:off x="0" y="0"/>
          <a:ext cx="0" cy="0"/>
          <a:chOff x="0" y="0"/>
          <a:chExt cx="0" cy="0"/>
        </a:xfrm>
      </p:grpSpPr>
      <p:sp>
        <p:nvSpPr>
          <p:cNvPr id="781" name="Google Shape;781;g2d085dbae35_16_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82" name="Google Shape;782;g2d085dbae35_16_1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83" name="Google Shape;783;g2d085dbae35_16_1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6" name="Shape 786"/>
        <p:cNvGrpSpPr/>
        <p:nvPr/>
      </p:nvGrpSpPr>
      <p:grpSpPr>
        <a:xfrm>
          <a:off x="0" y="0"/>
          <a:ext cx="0" cy="0"/>
          <a:chOff x="0" y="0"/>
          <a:chExt cx="0" cy="0"/>
        </a:xfrm>
      </p:grpSpPr>
      <p:sp>
        <p:nvSpPr>
          <p:cNvPr id="787" name="Google Shape;787;g2d085dbae35_16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88" name="Google Shape;788;g2d085dbae35_16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89" name="Google Shape;789;g2d085dbae35_16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2cf7c7cc8db_4_19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2cf7c7cc8db_4_19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Semester 1: </a:t>
            </a:r>
            <a:r>
              <a:rPr lang="en-US" sz="1400">
                <a:latin typeface="Arial"/>
                <a:ea typeface="Arial"/>
                <a:cs typeface="Arial"/>
                <a:sym typeface="Arial"/>
              </a:rPr>
              <a:t>-trans science, -models for SSP + RCP, academic </a:t>
            </a:r>
            <a:r>
              <a:rPr lang="en-US" sz="1400">
                <a:latin typeface="Arial"/>
                <a:ea typeface="Arial"/>
                <a:cs typeface="Arial"/>
                <a:sym typeface="Arial"/>
              </a:rPr>
              <a:t>role</a:t>
            </a:r>
            <a:r>
              <a:rPr lang="en-US" sz="1400">
                <a:latin typeface="Arial"/>
                <a:ea typeface="Arial"/>
                <a:cs typeface="Arial"/>
                <a:sym typeface="Arial"/>
              </a:rPr>
              <a:t>, numbers and narratives, challenges of modelling complex systems</a:t>
            </a:r>
            <a:endParaRPr/>
          </a:p>
        </p:txBody>
      </p:sp>
      <p:sp>
        <p:nvSpPr>
          <p:cNvPr id="141" name="Google Shape;141;g2cf7c7cc8db_4_19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9" name="Shape 799"/>
        <p:cNvGrpSpPr/>
        <p:nvPr/>
      </p:nvGrpSpPr>
      <p:grpSpPr>
        <a:xfrm>
          <a:off x="0" y="0"/>
          <a:ext cx="0" cy="0"/>
          <a:chOff x="0" y="0"/>
          <a:chExt cx="0" cy="0"/>
        </a:xfrm>
      </p:grpSpPr>
      <p:sp>
        <p:nvSpPr>
          <p:cNvPr id="800" name="Google Shape;800;g2cf79a0d4d1_0_99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01" name="Google Shape;801;g2cf79a0d4d1_0_99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02" name="Google Shape;802;g2cf79a0d4d1_0_99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6" name="Shape 806"/>
        <p:cNvGrpSpPr/>
        <p:nvPr/>
      </p:nvGrpSpPr>
      <p:grpSpPr>
        <a:xfrm>
          <a:off x="0" y="0"/>
          <a:ext cx="0" cy="0"/>
          <a:chOff x="0" y="0"/>
          <a:chExt cx="0" cy="0"/>
        </a:xfrm>
      </p:grpSpPr>
      <p:sp>
        <p:nvSpPr>
          <p:cNvPr id="807" name="Google Shape;807;g2d053a3a43e_0_10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08" name="Google Shape;808;g2d053a3a43e_0_10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productive failures</a:t>
            </a:r>
            <a:endParaRPr/>
          </a:p>
        </p:txBody>
      </p:sp>
      <p:sp>
        <p:nvSpPr>
          <p:cNvPr id="809" name="Google Shape;809;g2d053a3a43e_0_10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8" name="Shape 818"/>
        <p:cNvGrpSpPr/>
        <p:nvPr/>
      </p:nvGrpSpPr>
      <p:grpSpPr>
        <a:xfrm>
          <a:off x="0" y="0"/>
          <a:ext cx="0" cy="0"/>
          <a:chOff x="0" y="0"/>
          <a:chExt cx="0" cy="0"/>
        </a:xfrm>
      </p:grpSpPr>
      <p:sp>
        <p:nvSpPr>
          <p:cNvPr id="819" name="Google Shape;819;g2d053a3a43e_0_19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20" name="Google Shape;820;g2d053a3a43e_0_19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21" name="Google Shape;821;g2d053a3a43e_0_19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4" name="Shape 824"/>
        <p:cNvGrpSpPr/>
        <p:nvPr/>
      </p:nvGrpSpPr>
      <p:grpSpPr>
        <a:xfrm>
          <a:off x="0" y="0"/>
          <a:ext cx="0" cy="0"/>
          <a:chOff x="0" y="0"/>
          <a:chExt cx="0" cy="0"/>
        </a:xfrm>
      </p:grpSpPr>
      <p:sp>
        <p:nvSpPr>
          <p:cNvPr id="825" name="Google Shape;825;g2cf79a0d4d1_0_100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26" name="Google Shape;826;g2cf79a0d4d1_0_100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it is all great content to say- just overwhelming on a single slide!</a:t>
            </a:r>
            <a:endParaRPr/>
          </a:p>
          <a:p>
            <a:pPr indent="0" lvl="0" marL="0" rtl="0" algn="l">
              <a:spcBef>
                <a:spcPts val="0"/>
              </a:spcBef>
              <a:spcAft>
                <a:spcPts val="0"/>
              </a:spcAft>
              <a:buNone/>
            </a:pPr>
            <a:r>
              <a:t/>
            </a:r>
            <a:endParaRPr/>
          </a:p>
        </p:txBody>
      </p:sp>
      <p:sp>
        <p:nvSpPr>
          <p:cNvPr id="827" name="Google Shape;827;g2cf79a0d4d1_0_100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1" name="Shape 831"/>
        <p:cNvGrpSpPr/>
        <p:nvPr/>
      </p:nvGrpSpPr>
      <p:grpSpPr>
        <a:xfrm>
          <a:off x="0" y="0"/>
          <a:ext cx="0" cy="0"/>
          <a:chOff x="0" y="0"/>
          <a:chExt cx="0" cy="0"/>
        </a:xfrm>
      </p:grpSpPr>
      <p:sp>
        <p:nvSpPr>
          <p:cNvPr id="832" name="Google Shape;832;g2d053a3a43e_0_2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33" name="Google Shape;833;g2d053a3a43e_0_21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34" name="Google Shape;834;g2d053a3a43e_0_21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8" name="Shape 838"/>
        <p:cNvGrpSpPr/>
        <p:nvPr/>
      </p:nvGrpSpPr>
      <p:grpSpPr>
        <a:xfrm>
          <a:off x="0" y="0"/>
          <a:ext cx="0" cy="0"/>
          <a:chOff x="0" y="0"/>
          <a:chExt cx="0" cy="0"/>
        </a:xfrm>
      </p:grpSpPr>
      <p:sp>
        <p:nvSpPr>
          <p:cNvPr id="839" name="Google Shape;839;g2d053a3a43e_0_28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40" name="Google Shape;840;g2d053a3a43e_0_28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41" name="Google Shape;841;g2d053a3a43e_0_28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0" name="Shape 850"/>
        <p:cNvGrpSpPr/>
        <p:nvPr/>
      </p:nvGrpSpPr>
      <p:grpSpPr>
        <a:xfrm>
          <a:off x="0" y="0"/>
          <a:ext cx="0" cy="0"/>
          <a:chOff x="0" y="0"/>
          <a:chExt cx="0" cy="0"/>
        </a:xfrm>
      </p:grpSpPr>
      <p:sp>
        <p:nvSpPr>
          <p:cNvPr id="851" name="Google Shape;851;g2d053a3a43e_0_27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52" name="Google Shape;852;g2d053a3a43e_0_27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53" name="Google Shape;853;g2d053a3a43e_0_27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0" name="Shape 860"/>
        <p:cNvGrpSpPr/>
        <p:nvPr/>
      </p:nvGrpSpPr>
      <p:grpSpPr>
        <a:xfrm>
          <a:off x="0" y="0"/>
          <a:ext cx="0" cy="0"/>
          <a:chOff x="0" y="0"/>
          <a:chExt cx="0" cy="0"/>
        </a:xfrm>
      </p:grpSpPr>
      <p:sp>
        <p:nvSpPr>
          <p:cNvPr id="861" name="Google Shape;861;g2cf7c7cc8db_4_2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62" name="Google Shape;862;g2cf7c7cc8db_4_21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3" name="Google Shape;863;g2cf7c7cc8db_4_21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7" name="Shape 867"/>
        <p:cNvGrpSpPr/>
        <p:nvPr/>
      </p:nvGrpSpPr>
      <p:grpSpPr>
        <a:xfrm>
          <a:off x="0" y="0"/>
          <a:ext cx="0" cy="0"/>
          <a:chOff x="0" y="0"/>
          <a:chExt cx="0" cy="0"/>
        </a:xfrm>
      </p:grpSpPr>
      <p:sp>
        <p:nvSpPr>
          <p:cNvPr id="868" name="Google Shape;868;g2d053a3a43e_0_2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69" name="Google Shape;869;g2d053a3a43e_0_22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70" name="Google Shape;870;g2d053a3a43e_0_22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5" name="Shape 875"/>
        <p:cNvGrpSpPr/>
        <p:nvPr/>
      </p:nvGrpSpPr>
      <p:grpSpPr>
        <a:xfrm>
          <a:off x="0" y="0"/>
          <a:ext cx="0" cy="0"/>
          <a:chOff x="0" y="0"/>
          <a:chExt cx="0" cy="0"/>
        </a:xfrm>
      </p:grpSpPr>
      <p:sp>
        <p:nvSpPr>
          <p:cNvPr id="876" name="Google Shape;876;g2d053a3a43e_0_2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77" name="Google Shape;877;g2d053a3a43e_0_23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78" name="Google Shape;878;g2d053a3a43e_0_23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2d053a3a43e_0_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2d053a3a43e_0_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Semester 1: </a:t>
            </a:r>
            <a:r>
              <a:rPr lang="en-US" sz="1400">
                <a:latin typeface="Arial"/>
                <a:ea typeface="Arial"/>
                <a:cs typeface="Arial"/>
                <a:sym typeface="Arial"/>
              </a:rPr>
              <a:t>-trans science, -models for SSP + RCP, academic </a:t>
            </a:r>
            <a:r>
              <a:rPr lang="en-US" sz="1400">
                <a:latin typeface="Arial"/>
                <a:ea typeface="Arial"/>
                <a:cs typeface="Arial"/>
                <a:sym typeface="Arial"/>
              </a:rPr>
              <a:t>role</a:t>
            </a:r>
            <a:r>
              <a:rPr lang="en-US" sz="1400">
                <a:latin typeface="Arial"/>
                <a:ea typeface="Arial"/>
                <a:cs typeface="Arial"/>
                <a:sym typeface="Arial"/>
              </a:rPr>
              <a:t>, numbers and narratives, challenges of modelling complex systems</a:t>
            </a:r>
            <a:endParaRPr/>
          </a:p>
        </p:txBody>
      </p:sp>
      <p:sp>
        <p:nvSpPr>
          <p:cNvPr id="158" name="Google Shape;158;g2d053a3a43e_0_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5" name="Shape 885"/>
        <p:cNvGrpSpPr/>
        <p:nvPr/>
      </p:nvGrpSpPr>
      <p:grpSpPr>
        <a:xfrm>
          <a:off x="0" y="0"/>
          <a:ext cx="0" cy="0"/>
          <a:chOff x="0" y="0"/>
          <a:chExt cx="0" cy="0"/>
        </a:xfrm>
      </p:grpSpPr>
      <p:sp>
        <p:nvSpPr>
          <p:cNvPr id="886" name="Google Shape;886;g2d053a3a43e_0_2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87" name="Google Shape;887;g2d053a3a43e_0_25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88" name="Google Shape;888;g2d053a3a43e_0_25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7" name="Shape 897"/>
        <p:cNvGrpSpPr/>
        <p:nvPr/>
      </p:nvGrpSpPr>
      <p:grpSpPr>
        <a:xfrm>
          <a:off x="0" y="0"/>
          <a:ext cx="0" cy="0"/>
          <a:chOff x="0" y="0"/>
          <a:chExt cx="0" cy="0"/>
        </a:xfrm>
      </p:grpSpPr>
      <p:sp>
        <p:nvSpPr>
          <p:cNvPr id="898" name="Google Shape;898;g2cf79a0d4d1_0_10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99" name="Google Shape;899;g2cf79a0d4d1_0_102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00" name="Google Shape;900;g2cf79a0d4d1_0_102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1" name="Shape 911"/>
        <p:cNvGrpSpPr/>
        <p:nvPr/>
      </p:nvGrpSpPr>
      <p:grpSpPr>
        <a:xfrm>
          <a:off x="0" y="0"/>
          <a:ext cx="0" cy="0"/>
          <a:chOff x="0" y="0"/>
          <a:chExt cx="0" cy="0"/>
        </a:xfrm>
      </p:grpSpPr>
      <p:sp>
        <p:nvSpPr>
          <p:cNvPr id="912" name="Google Shape;912;g2cf7c7cc8db_4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3" name="Google Shape;913;g2cf7c7cc8db_4_1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9" name="Shape 919"/>
        <p:cNvGrpSpPr/>
        <p:nvPr/>
      </p:nvGrpSpPr>
      <p:grpSpPr>
        <a:xfrm>
          <a:off x="0" y="0"/>
          <a:ext cx="0" cy="0"/>
          <a:chOff x="0" y="0"/>
          <a:chExt cx="0" cy="0"/>
        </a:xfrm>
      </p:grpSpPr>
      <p:sp>
        <p:nvSpPr>
          <p:cNvPr id="920" name="Google Shape;920;g2d02f2e1caf_0_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21" name="Google Shape;921;g2d02f2e1caf_0_2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22" name="Google Shape;922;g2d02f2e1caf_0_2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7" name="Shape 927"/>
        <p:cNvGrpSpPr/>
        <p:nvPr/>
      </p:nvGrpSpPr>
      <p:grpSpPr>
        <a:xfrm>
          <a:off x="0" y="0"/>
          <a:ext cx="0" cy="0"/>
          <a:chOff x="0" y="0"/>
          <a:chExt cx="0" cy="0"/>
        </a:xfrm>
      </p:grpSpPr>
      <p:sp>
        <p:nvSpPr>
          <p:cNvPr id="928" name="Google Shape;928;g2cf7c7cc8db_4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9" name="Google Shape;929;g2cf7c7cc8db_4_1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solidFill>
                  <a:schemeClr val="dk1"/>
                </a:solidFill>
              </a:rPr>
              <a:t>Class Sizes: Most universities report class sizes based on measures of central tendency. This is very important for national rankings, so having a lower number is better. However, as we can see these measures don’t really give us a great picture of the whole story. This is further exemplified by the Columbia University scandal which happened in 2022 where a faculty member had separately analyzed data and found inconsistencies with the reported data.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Ascombe’s Quartet: These four data sets plotted have the identical simple descriptive statistics, but have very different distributions. Further shows how raw data can be better at describing the whole narrative of the data.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7" name="Shape 937"/>
        <p:cNvGrpSpPr/>
        <p:nvPr/>
      </p:nvGrpSpPr>
      <p:grpSpPr>
        <a:xfrm>
          <a:off x="0" y="0"/>
          <a:ext cx="0" cy="0"/>
          <a:chOff x="0" y="0"/>
          <a:chExt cx="0" cy="0"/>
        </a:xfrm>
      </p:grpSpPr>
      <p:sp>
        <p:nvSpPr>
          <p:cNvPr id="938" name="Google Shape;938;g2cf7c7cc8db_4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9" name="Google Shape;939;g2cf7c7cc8db_4_2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solidFill>
                  <a:schemeClr val="dk1"/>
                </a:solidFill>
              </a:rPr>
              <a:t>GRIM: A simple statistical test used to identify inconsistencies in the analysis of data sets. Given a dataset containing N integer values, the arithmetic mean (commonly called simply the average) is restricted to a few possible values… </a:t>
            </a:r>
            <a:endParaRPr>
              <a:solidFill>
                <a:schemeClr val="dk1"/>
              </a:solidFill>
            </a:endParaRPr>
          </a:p>
          <a:p>
            <a:pPr indent="0" lvl="0" marL="0" rtl="0" algn="l">
              <a:spcBef>
                <a:spcPts val="0"/>
              </a:spcBef>
              <a:spcAft>
                <a:spcPts val="0"/>
              </a:spcAft>
              <a:buNone/>
            </a:pPr>
            <a:r>
              <a:rPr lang="en-US">
                <a:solidFill>
                  <a:schemeClr val="dk1"/>
                </a:solidFill>
              </a:rPr>
              <a:t>Benford’s Law:  Is an observation that in many real-life sets of numerical </a:t>
            </a:r>
            <a:r>
              <a:rPr lang="en-US" u="sng">
                <a:solidFill>
                  <a:schemeClr val="hlink"/>
                </a:solidFill>
                <a:hlinkClick r:id="rId2"/>
              </a:rPr>
              <a:t>data</a:t>
            </a:r>
            <a:r>
              <a:rPr lang="en-US">
                <a:solidFill>
                  <a:schemeClr val="dk1"/>
                </a:solidFill>
              </a:rPr>
              <a:t>, the </a:t>
            </a:r>
            <a:r>
              <a:rPr lang="en-US" u="sng">
                <a:solidFill>
                  <a:schemeClr val="hlink"/>
                </a:solidFill>
                <a:hlinkClick r:id="rId3"/>
              </a:rPr>
              <a:t>leading digit</a:t>
            </a:r>
            <a:r>
              <a:rPr lang="en-US">
                <a:solidFill>
                  <a:schemeClr val="dk1"/>
                </a:solidFill>
              </a:rPr>
              <a:t> is likely to be small</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5" name="Shape 945"/>
        <p:cNvGrpSpPr/>
        <p:nvPr/>
      </p:nvGrpSpPr>
      <p:grpSpPr>
        <a:xfrm>
          <a:off x="0" y="0"/>
          <a:ext cx="0" cy="0"/>
          <a:chOff x="0" y="0"/>
          <a:chExt cx="0" cy="0"/>
        </a:xfrm>
      </p:grpSpPr>
      <p:sp>
        <p:nvSpPr>
          <p:cNvPr id="946" name="Google Shape;946;g2cf7c7cc8db_4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7" name="Google Shape;947;g2cf7c7cc8db_4_3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2" name="Shape 952"/>
        <p:cNvGrpSpPr/>
        <p:nvPr/>
      </p:nvGrpSpPr>
      <p:grpSpPr>
        <a:xfrm>
          <a:off x="0" y="0"/>
          <a:ext cx="0" cy="0"/>
          <a:chOff x="0" y="0"/>
          <a:chExt cx="0" cy="0"/>
        </a:xfrm>
      </p:grpSpPr>
      <p:sp>
        <p:nvSpPr>
          <p:cNvPr id="953" name="Google Shape;953;g2cf7c7cc8db_4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4" name="Google Shape;954;g2cf7c7cc8db_4_3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0" name="Shape 960"/>
        <p:cNvGrpSpPr/>
        <p:nvPr/>
      </p:nvGrpSpPr>
      <p:grpSpPr>
        <a:xfrm>
          <a:off x="0" y="0"/>
          <a:ext cx="0" cy="0"/>
          <a:chOff x="0" y="0"/>
          <a:chExt cx="0" cy="0"/>
        </a:xfrm>
      </p:grpSpPr>
      <p:sp>
        <p:nvSpPr>
          <p:cNvPr id="961" name="Google Shape;961;g2cf7c7cc8db_4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2" name="Google Shape;962;g2cf7c7cc8db_4_4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8" name="Shape 968"/>
        <p:cNvGrpSpPr/>
        <p:nvPr/>
      </p:nvGrpSpPr>
      <p:grpSpPr>
        <a:xfrm>
          <a:off x="0" y="0"/>
          <a:ext cx="0" cy="0"/>
          <a:chOff x="0" y="0"/>
          <a:chExt cx="0" cy="0"/>
        </a:xfrm>
      </p:grpSpPr>
      <p:sp>
        <p:nvSpPr>
          <p:cNvPr id="969" name="Google Shape;969;g2cf7c7cc8db_4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0" name="Google Shape;970;g2cf7c7cc8db_4_5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2d053a3a43e_0_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2d053a3a43e_0_2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Semester 1: </a:t>
            </a:r>
            <a:r>
              <a:rPr lang="en-US" sz="1400">
                <a:latin typeface="Arial"/>
                <a:ea typeface="Arial"/>
                <a:cs typeface="Arial"/>
                <a:sym typeface="Arial"/>
              </a:rPr>
              <a:t>-trans science, -models for SSP + RCP, academic </a:t>
            </a:r>
            <a:r>
              <a:rPr lang="en-US" sz="1400">
                <a:latin typeface="Arial"/>
                <a:ea typeface="Arial"/>
                <a:cs typeface="Arial"/>
                <a:sym typeface="Arial"/>
              </a:rPr>
              <a:t>role</a:t>
            </a:r>
            <a:r>
              <a:rPr lang="en-US" sz="1400">
                <a:latin typeface="Arial"/>
                <a:ea typeface="Arial"/>
                <a:cs typeface="Arial"/>
                <a:sym typeface="Arial"/>
              </a:rPr>
              <a:t>, numbers and narratives, challenges of modelling complex systems</a:t>
            </a:r>
            <a:endParaRPr/>
          </a:p>
        </p:txBody>
      </p:sp>
      <p:sp>
        <p:nvSpPr>
          <p:cNvPr id="179" name="Google Shape;179;g2d053a3a43e_0_2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5" name="Shape 975"/>
        <p:cNvGrpSpPr/>
        <p:nvPr/>
      </p:nvGrpSpPr>
      <p:grpSpPr>
        <a:xfrm>
          <a:off x="0" y="0"/>
          <a:ext cx="0" cy="0"/>
          <a:chOff x="0" y="0"/>
          <a:chExt cx="0" cy="0"/>
        </a:xfrm>
      </p:grpSpPr>
      <p:sp>
        <p:nvSpPr>
          <p:cNvPr id="976" name="Google Shape;976;g2cf7c7cc8db_4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7" name="Google Shape;977;g2cf7c7cc8db_4_5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4" name="Shape 984"/>
        <p:cNvGrpSpPr/>
        <p:nvPr/>
      </p:nvGrpSpPr>
      <p:grpSpPr>
        <a:xfrm>
          <a:off x="0" y="0"/>
          <a:ext cx="0" cy="0"/>
          <a:chOff x="0" y="0"/>
          <a:chExt cx="0" cy="0"/>
        </a:xfrm>
      </p:grpSpPr>
      <p:sp>
        <p:nvSpPr>
          <p:cNvPr id="985" name="Google Shape;985;g2cf7c7cc8db_4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6" name="Google Shape;986;g2cf7c7cc8db_4_6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2" name="Shape 992"/>
        <p:cNvGrpSpPr/>
        <p:nvPr/>
      </p:nvGrpSpPr>
      <p:grpSpPr>
        <a:xfrm>
          <a:off x="0" y="0"/>
          <a:ext cx="0" cy="0"/>
          <a:chOff x="0" y="0"/>
          <a:chExt cx="0" cy="0"/>
        </a:xfrm>
      </p:grpSpPr>
      <p:sp>
        <p:nvSpPr>
          <p:cNvPr id="993" name="Google Shape;993;g2cf7c7cc8db_4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4" name="Google Shape;994;g2cf7c7cc8db_4_6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8" name="Shape 998"/>
        <p:cNvGrpSpPr/>
        <p:nvPr/>
      </p:nvGrpSpPr>
      <p:grpSpPr>
        <a:xfrm>
          <a:off x="0" y="0"/>
          <a:ext cx="0" cy="0"/>
          <a:chOff x="0" y="0"/>
          <a:chExt cx="0" cy="0"/>
        </a:xfrm>
      </p:grpSpPr>
      <p:sp>
        <p:nvSpPr>
          <p:cNvPr id="999" name="Google Shape;999;g2cf7c7cc8db_4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0" name="Google Shape;1000;g2cf7c7cc8db_4_7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228600" lvl="0" marL="457200" rtl="0" algn="l">
              <a:lnSpc>
                <a:spcPct val="115000"/>
              </a:lnSpc>
              <a:spcBef>
                <a:spcPts val="0"/>
              </a:spcBef>
              <a:spcAft>
                <a:spcPts val="0"/>
              </a:spcAft>
              <a:buClr>
                <a:srgbClr val="616161"/>
              </a:buClr>
              <a:buSzPts val="1800"/>
              <a:buFont typeface="Proxima Nova"/>
              <a:buNone/>
            </a:pPr>
            <a:r>
              <a:rPr lang="en-US" sz="1800">
                <a:solidFill>
                  <a:srgbClr val="616161"/>
                </a:solidFill>
                <a:latin typeface="Proxima Nova"/>
                <a:ea typeface="Proxima Nova"/>
                <a:cs typeface="Proxima Nova"/>
                <a:sym typeface="Proxima Nova"/>
              </a:rPr>
              <a:t>Fox News</a:t>
            </a:r>
            <a:endParaRPr sz="1800">
              <a:solidFill>
                <a:srgbClr val="616161"/>
              </a:solidFill>
              <a:latin typeface="Proxima Nova"/>
              <a:ea typeface="Proxima Nova"/>
              <a:cs typeface="Proxima Nova"/>
              <a:sym typeface="Proxima Nova"/>
            </a:endParaRPr>
          </a:p>
          <a:p>
            <a:pPr indent="-228600" lvl="0" marL="457200" rtl="0" algn="l">
              <a:lnSpc>
                <a:spcPct val="115000"/>
              </a:lnSpc>
              <a:spcBef>
                <a:spcPts val="1200"/>
              </a:spcBef>
              <a:spcAft>
                <a:spcPts val="0"/>
              </a:spcAft>
              <a:buClr>
                <a:srgbClr val="616161"/>
              </a:buClr>
              <a:buSzPts val="1800"/>
              <a:buFont typeface="Proxima Nova"/>
              <a:buNone/>
            </a:pPr>
            <a:r>
              <a:rPr lang="en-US" sz="1800">
                <a:solidFill>
                  <a:srgbClr val="616161"/>
                </a:solidFill>
                <a:latin typeface="Proxima Nova"/>
                <a:ea typeface="Proxima Nova"/>
                <a:cs typeface="Proxima Nova"/>
                <a:sym typeface="Proxima Nova"/>
              </a:rPr>
              <a:t>CNN</a:t>
            </a:r>
            <a:endParaRPr sz="1800">
              <a:solidFill>
                <a:srgbClr val="616161"/>
              </a:solidFill>
              <a:latin typeface="Proxima Nova"/>
              <a:ea typeface="Proxima Nova"/>
              <a:cs typeface="Proxima Nova"/>
              <a:sym typeface="Proxima Nova"/>
            </a:endParaRPr>
          </a:p>
          <a:p>
            <a:pPr indent="-228600" lvl="0" marL="457200" rtl="0" algn="l">
              <a:lnSpc>
                <a:spcPct val="115000"/>
              </a:lnSpc>
              <a:spcBef>
                <a:spcPts val="1200"/>
              </a:spcBef>
              <a:spcAft>
                <a:spcPts val="0"/>
              </a:spcAft>
              <a:buClr>
                <a:srgbClr val="616161"/>
              </a:buClr>
              <a:buSzPts val="1800"/>
              <a:buFont typeface="Proxima Nova"/>
              <a:buNone/>
            </a:pPr>
            <a:r>
              <a:rPr lang="en-US" sz="1800">
                <a:solidFill>
                  <a:srgbClr val="616161"/>
                </a:solidFill>
                <a:latin typeface="Proxima Nova"/>
                <a:ea typeface="Proxima Nova"/>
                <a:cs typeface="Proxima Nova"/>
                <a:sym typeface="Proxima Nova"/>
              </a:rPr>
              <a:t>CBS</a:t>
            </a:r>
            <a:endParaRPr sz="1800">
              <a:solidFill>
                <a:srgbClr val="616161"/>
              </a:solidFill>
              <a:latin typeface="Proxima Nova"/>
              <a:ea typeface="Proxima Nova"/>
              <a:cs typeface="Proxima Nova"/>
              <a:sym typeface="Proxima Nova"/>
            </a:endParaRPr>
          </a:p>
          <a:p>
            <a:pPr indent="-228600" lvl="0" marL="457200" rtl="0" algn="l">
              <a:lnSpc>
                <a:spcPct val="115000"/>
              </a:lnSpc>
              <a:spcBef>
                <a:spcPts val="1200"/>
              </a:spcBef>
              <a:spcAft>
                <a:spcPts val="0"/>
              </a:spcAft>
              <a:buClr>
                <a:srgbClr val="616161"/>
              </a:buClr>
              <a:buSzPts val="1800"/>
              <a:buFont typeface="Proxima Nova"/>
              <a:buNone/>
            </a:pPr>
            <a:r>
              <a:rPr lang="en-US" sz="1800">
                <a:solidFill>
                  <a:srgbClr val="616161"/>
                </a:solidFill>
                <a:latin typeface="Proxima Nova"/>
                <a:ea typeface="Proxima Nova"/>
                <a:cs typeface="Proxima Nova"/>
                <a:sym typeface="Proxima Nova"/>
              </a:rPr>
              <a:t>NBC</a:t>
            </a:r>
            <a:endParaRPr sz="1800">
              <a:solidFill>
                <a:srgbClr val="616161"/>
              </a:solidFill>
              <a:latin typeface="Proxima Nova"/>
              <a:ea typeface="Proxima Nova"/>
              <a:cs typeface="Proxima Nova"/>
              <a:sym typeface="Proxima Nova"/>
            </a:endParaRPr>
          </a:p>
          <a:p>
            <a:pPr indent="-228600" lvl="0" marL="457200" rtl="0" algn="l">
              <a:lnSpc>
                <a:spcPct val="115000"/>
              </a:lnSpc>
              <a:spcBef>
                <a:spcPts val="1200"/>
              </a:spcBef>
              <a:spcAft>
                <a:spcPts val="0"/>
              </a:spcAft>
              <a:buClr>
                <a:srgbClr val="616161"/>
              </a:buClr>
              <a:buSzPts val="1800"/>
              <a:buFont typeface="Proxima Nova"/>
              <a:buNone/>
            </a:pPr>
            <a:r>
              <a:rPr lang="en-US" sz="1800">
                <a:solidFill>
                  <a:srgbClr val="616161"/>
                </a:solidFill>
                <a:latin typeface="Proxima Nova"/>
                <a:ea typeface="Proxima Nova"/>
                <a:cs typeface="Proxima Nova"/>
                <a:sym typeface="Proxima Nova"/>
              </a:rPr>
              <a:t>ABC</a:t>
            </a:r>
            <a:endParaRPr sz="1800">
              <a:solidFill>
                <a:srgbClr val="616161"/>
              </a:solidFill>
              <a:latin typeface="Proxima Nova"/>
              <a:ea typeface="Proxima Nova"/>
              <a:cs typeface="Proxima Nova"/>
              <a:sym typeface="Proxima Nova"/>
            </a:endParaRPr>
          </a:p>
          <a:p>
            <a:pPr indent="-228600" lvl="0" marL="457200" rtl="0" algn="l">
              <a:lnSpc>
                <a:spcPct val="115000"/>
              </a:lnSpc>
              <a:spcBef>
                <a:spcPts val="1200"/>
              </a:spcBef>
              <a:spcAft>
                <a:spcPts val="0"/>
              </a:spcAft>
              <a:buClr>
                <a:srgbClr val="616161"/>
              </a:buClr>
              <a:buSzPts val="1800"/>
              <a:buFont typeface="Proxima Nova"/>
              <a:buNone/>
            </a:pPr>
            <a:r>
              <a:rPr lang="en-US" sz="1800">
                <a:solidFill>
                  <a:srgbClr val="616161"/>
                </a:solidFill>
                <a:latin typeface="Proxima Nova"/>
                <a:ea typeface="Proxima Nova"/>
                <a:cs typeface="Proxima Nova"/>
                <a:sym typeface="Proxima Nova"/>
              </a:rPr>
              <a:t>MSNBC </a:t>
            </a:r>
            <a:endParaRPr sz="1800">
              <a:solidFill>
                <a:srgbClr val="616161"/>
              </a:solidFill>
              <a:latin typeface="Proxima Nova"/>
              <a:ea typeface="Proxima Nova"/>
              <a:cs typeface="Proxima Nova"/>
              <a:sym typeface="Proxima Nova"/>
            </a:endParaRPr>
          </a:p>
          <a:p>
            <a:pPr indent="-228600" lvl="0" marL="457200" rtl="0" algn="l">
              <a:lnSpc>
                <a:spcPct val="115000"/>
              </a:lnSpc>
              <a:spcBef>
                <a:spcPts val="1200"/>
              </a:spcBef>
              <a:spcAft>
                <a:spcPts val="0"/>
              </a:spcAft>
              <a:buClr>
                <a:srgbClr val="616161"/>
              </a:buClr>
              <a:buSzPts val="1800"/>
              <a:buFont typeface="Proxima Nova"/>
              <a:buNone/>
            </a:pPr>
            <a:r>
              <a:rPr lang="en-US" sz="1800">
                <a:solidFill>
                  <a:srgbClr val="616161"/>
                </a:solidFill>
                <a:latin typeface="Proxima Nova"/>
                <a:ea typeface="Proxima Nova"/>
                <a:cs typeface="Proxima Nova"/>
                <a:sym typeface="Proxima Nova"/>
              </a:rPr>
              <a:t>NPR</a:t>
            </a:r>
            <a:endParaRPr sz="1800">
              <a:solidFill>
                <a:srgbClr val="616161"/>
              </a:solidFill>
              <a:latin typeface="Proxima Nova"/>
              <a:ea typeface="Proxima Nova"/>
              <a:cs typeface="Proxima Nova"/>
              <a:sym typeface="Proxima Nova"/>
            </a:endParaRPr>
          </a:p>
          <a:p>
            <a:pPr indent="-228600" lvl="0" marL="457200" rtl="0" algn="l">
              <a:lnSpc>
                <a:spcPct val="115000"/>
              </a:lnSpc>
              <a:spcBef>
                <a:spcPts val="1200"/>
              </a:spcBef>
              <a:spcAft>
                <a:spcPts val="0"/>
              </a:spcAft>
              <a:buClr>
                <a:srgbClr val="616161"/>
              </a:buClr>
              <a:buSzPts val="1800"/>
              <a:buFont typeface="Proxima Nova"/>
              <a:buNone/>
            </a:pPr>
            <a:r>
              <a:rPr lang="en-US" sz="1800">
                <a:solidFill>
                  <a:srgbClr val="616161"/>
                </a:solidFill>
                <a:latin typeface="Proxima Nova"/>
                <a:ea typeface="Proxima Nova"/>
                <a:cs typeface="Proxima Nova"/>
                <a:sym typeface="Proxima Nova"/>
              </a:rPr>
              <a:t>The New York Times</a:t>
            </a:r>
            <a:endParaRPr sz="1800">
              <a:solidFill>
                <a:srgbClr val="616161"/>
              </a:solidFill>
              <a:latin typeface="Proxima Nova"/>
              <a:ea typeface="Proxima Nova"/>
              <a:cs typeface="Proxima Nova"/>
              <a:sym typeface="Proxima Nova"/>
            </a:endParaRPr>
          </a:p>
          <a:p>
            <a:pPr indent="-228600" lvl="0" marL="457200" rtl="0" algn="l">
              <a:lnSpc>
                <a:spcPct val="115000"/>
              </a:lnSpc>
              <a:spcBef>
                <a:spcPts val="1200"/>
              </a:spcBef>
              <a:spcAft>
                <a:spcPts val="1200"/>
              </a:spcAft>
              <a:buClr>
                <a:srgbClr val="616161"/>
              </a:buClr>
              <a:buSzPts val="1800"/>
              <a:buFont typeface="Proxima Nova"/>
              <a:buNone/>
            </a:pPr>
            <a:r>
              <a:rPr lang="en-US" sz="1800">
                <a:solidFill>
                  <a:srgbClr val="616161"/>
                </a:solidFill>
                <a:latin typeface="Proxima Nova"/>
                <a:ea typeface="Proxima Nova"/>
                <a:cs typeface="Proxima Nova"/>
                <a:sym typeface="Proxima Nova"/>
              </a:rPr>
              <a:t>Washington Post</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5" name="Shape 1005"/>
        <p:cNvGrpSpPr/>
        <p:nvPr/>
      </p:nvGrpSpPr>
      <p:grpSpPr>
        <a:xfrm>
          <a:off x="0" y="0"/>
          <a:ext cx="0" cy="0"/>
          <a:chOff x="0" y="0"/>
          <a:chExt cx="0" cy="0"/>
        </a:xfrm>
      </p:grpSpPr>
      <p:sp>
        <p:nvSpPr>
          <p:cNvPr id="1006" name="Google Shape;1006;g2cf7c7cc8db_4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7" name="Google Shape;1007;g2cf7c7cc8db_4_7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1" name="Shape 1011"/>
        <p:cNvGrpSpPr/>
        <p:nvPr/>
      </p:nvGrpSpPr>
      <p:grpSpPr>
        <a:xfrm>
          <a:off x="0" y="0"/>
          <a:ext cx="0" cy="0"/>
          <a:chOff x="0" y="0"/>
          <a:chExt cx="0" cy="0"/>
        </a:xfrm>
      </p:grpSpPr>
      <p:sp>
        <p:nvSpPr>
          <p:cNvPr id="1012" name="Google Shape;1012;g2d02f2e1caf_0_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13" name="Google Shape;1013;g2d02f2e1caf_0_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14" name="Google Shape;1014;g2d02f2e1caf_0_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8" name="Shape 1018"/>
        <p:cNvGrpSpPr/>
        <p:nvPr/>
      </p:nvGrpSpPr>
      <p:grpSpPr>
        <a:xfrm>
          <a:off x="0" y="0"/>
          <a:ext cx="0" cy="0"/>
          <a:chOff x="0" y="0"/>
          <a:chExt cx="0" cy="0"/>
        </a:xfrm>
      </p:grpSpPr>
      <p:sp>
        <p:nvSpPr>
          <p:cNvPr id="1019" name="Google Shape;1019;g2cf7f2ae0c8_0_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20" name="Google Shape;1020;g2cf7f2ae0c8_0_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21" name="Google Shape;1021;g2cf7f2ae0c8_0_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2cf7c7cc8db_0_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2cf7c7cc8db_0_1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4" name="Google Shape;204;g2cf7c7cc8db_0_1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12" name="Shape 12"/>
        <p:cNvGrpSpPr/>
        <p:nvPr/>
      </p:nvGrpSpPr>
      <p:grpSpPr>
        <a:xfrm>
          <a:off x="0" y="0"/>
          <a:ext cx="0" cy="0"/>
          <a:chOff x="0" y="0"/>
          <a:chExt cx="0" cy="0"/>
        </a:xfrm>
      </p:grpSpPr>
      <p:sp>
        <p:nvSpPr>
          <p:cNvPr id="13" name="Google Shape;13;p2"/>
          <p:cNvSpPr txBox="1"/>
          <p:nvPr>
            <p:ph type="ctrTitle"/>
          </p:nvPr>
        </p:nvSpPr>
        <p:spPr>
          <a:xfrm>
            <a:off x="352977" y="2802942"/>
            <a:ext cx="6979920" cy="646331"/>
          </a:xfrm>
          <a:prstGeom prst="rect">
            <a:avLst/>
          </a:prstGeom>
          <a:noFill/>
          <a:ln>
            <a:noFill/>
          </a:ln>
        </p:spPr>
        <p:txBody>
          <a:bodyPr anchorCtr="0" anchor="t" bIns="45700" lIns="91425" spcFirstLastPara="1" rIns="91425" wrap="square" tIns="45700">
            <a:spAutoFit/>
          </a:bodyPr>
          <a:lstStyle>
            <a:lvl1pPr lvl="0" marR="0" rtl="0" algn="l">
              <a:lnSpc>
                <a:spcPct val="90000"/>
              </a:lnSpc>
              <a:spcBef>
                <a:spcPts val="0"/>
              </a:spcBef>
              <a:spcAft>
                <a:spcPts val="0"/>
              </a:spcAft>
              <a:buClr>
                <a:srgbClr val="3172AE"/>
              </a:buClr>
              <a:buSzPts val="4000"/>
              <a:buFont typeface="Arial"/>
              <a:buNone/>
              <a:defRPr b="1" i="0" sz="4000" u="none" cap="none" strike="noStrike">
                <a:solidFill>
                  <a:srgbClr val="3172AE"/>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4" name="Google Shape;14;p2"/>
          <p:cNvSpPr txBox="1"/>
          <p:nvPr>
            <p:ph idx="1" type="subTitle"/>
          </p:nvPr>
        </p:nvSpPr>
        <p:spPr>
          <a:xfrm>
            <a:off x="361215" y="3644142"/>
            <a:ext cx="6979920" cy="996170"/>
          </a:xfrm>
          <a:prstGeom prst="rect">
            <a:avLst/>
          </a:prstGeom>
          <a:noFill/>
          <a:ln>
            <a:noFill/>
          </a:ln>
        </p:spPr>
        <p:txBody>
          <a:bodyPr anchorCtr="0" anchor="t" bIns="45700" lIns="91425" spcFirstLastPara="1" rIns="91425" wrap="square" tIns="45700">
            <a:spAutoFit/>
          </a:bodyPr>
          <a:lstStyle>
            <a:lvl1pPr lvl="0" marR="0" rtl="0" algn="l">
              <a:lnSpc>
                <a:spcPct val="90000"/>
              </a:lnSpc>
              <a:spcBef>
                <a:spcPts val="1000"/>
              </a:spcBef>
              <a:spcAft>
                <a:spcPts val="0"/>
              </a:spcAft>
              <a:buClr>
                <a:schemeClr val="lt1"/>
              </a:buClr>
              <a:buSzPts val="2800"/>
              <a:buFont typeface="Arial"/>
              <a:buNone/>
              <a:defRPr b="0" i="0" sz="2800" u="none" cap="none" strike="noStrike">
                <a:solidFill>
                  <a:schemeClr val="lt1"/>
                </a:solidFill>
                <a:latin typeface="Arial"/>
                <a:ea typeface="Arial"/>
                <a:cs typeface="Arial"/>
                <a:sym typeface="Arial"/>
              </a:defRPr>
            </a:lvl1pPr>
            <a:lvl2pPr lvl="1" marR="0" rtl="0" algn="ctr">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2pPr>
            <a:lvl3pPr lvl="2" marR="0" rtl="0" algn="ctr">
              <a:lnSpc>
                <a:spcPct val="90000"/>
              </a:lnSpc>
              <a:spcBef>
                <a:spcPts val="5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3pPr>
            <a:lvl4pPr lvl="3"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4pPr>
            <a:lvl5pPr lvl="4"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7" name="Shape 47"/>
        <p:cNvGrpSpPr/>
        <p:nvPr/>
      </p:nvGrpSpPr>
      <p:grpSpPr>
        <a:xfrm>
          <a:off x="0" y="0"/>
          <a:ext cx="0" cy="0"/>
          <a:chOff x="0" y="0"/>
          <a:chExt cx="0" cy="0"/>
        </a:xfrm>
      </p:grpSpPr>
      <p:sp>
        <p:nvSpPr>
          <p:cNvPr id="48" name="Google Shape;48;p12"/>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lvl="0" rtl="0">
              <a:buNone/>
              <a:defRPr sz="1900"/>
            </a:lvl1pPr>
            <a:lvl2pPr lvl="1" rtl="0">
              <a:buNone/>
              <a:defRPr sz="1900"/>
            </a:lvl2pPr>
            <a:lvl3pPr lvl="2" rtl="0">
              <a:buNone/>
              <a:defRPr sz="1900"/>
            </a:lvl3pPr>
            <a:lvl4pPr lvl="3" rtl="0">
              <a:buNone/>
              <a:defRPr sz="1900"/>
            </a:lvl4pPr>
            <a:lvl5pPr lvl="4" rtl="0">
              <a:buNone/>
              <a:defRPr sz="1900"/>
            </a:lvl5pPr>
            <a:lvl6pPr lvl="5" rtl="0">
              <a:buNone/>
              <a:defRPr sz="1900"/>
            </a:lvl6pPr>
            <a:lvl7pPr lvl="6" rtl="0">
              <a:buNone/>
              <a:defRPr sz="1900"/>
            </a:lvl7pPr>
            <a:lvl8pPr lvl="7" rtl="0">
              <a:buNone/>
              <a:defRPr sz="1900"/>
            </a:lvl8pPr>
            <a:lvl9pPr lvl="8" rtl="0">
              <a:buNone/>
              <a:defRPr sz="1900"/>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9" name="Shape 49"/>
        <p:cNvGrpSpPr/>
        <p:nvPr/>
      </p:nvGrpSpPr>
      <p:grpSpPr>
        <a:xfrm>
          <a:off x="0" y="0"/>
          <a:ext cx="0" cy="0"/>
          <a:chOff x="0" y="0"/>
          <a:chExt cx="0" cy="0"/>
        </a:xfrm>
      </p:grpSpPr>
      <p:sp>
        <p:nvSpPr>
          <p:cNvPr id="50" name="Google Shape;50;p13"/>
          <p:cNvSpPr txBox="1"/>
          <p:nvPr>
            <p:ph type="ctrTitle"/>
          </p:nvPr>
        </p:nvSpPr>
        <p:spPr>
          <a:xfrm>
            <a:off x="415611" y="992767"/>
            <a:ext cx="11360700" cy="2736900"/>
          </a:xfrm>
          <a:prstGeom prst="rect">
            <a:avLst/>
          </a:prstGeom>
          <a:noFill/>
          <a:ln>
            <a:noFill/>
          </a:ln>
        </p:spPr>
        <p:txBody>
          <a:bodyPr anchorCtr="0" anchor="b" bIns="121900" lIns="121900" spcFirstLastPara="1" rIns="121900" wrap="square" tIns="121900">
            <a:noAutofit/>
          </a:bodyPr>
          <a:lstStyle>
            <a:lvl1pPr lvl="0" rtl="0" algn="ctr">
              <a:spcBef>
                <a:spcPts val="0"/>
              </a:spcBef>
              <a:spcAft>
                <a:spcPts val="0"/>
              </a:spcAft>
              <a:buSzPts val="6900"/>
              <a:buChar char="●"/>
              <a:defRPr sz="6900"/>
            </a:lvl1pPr>
            <a:lvl2pPr lvl="1" rtl="0" algn="ctr">
              <a:spcBef>
                <a:spcPts val="0"/>
              </a:spcBef>
              <a:spcAft>
                <a:spcPts val="0"/>
              </a:spcAft>
              <a:buSzPts val="6900"/>
              <a:buChar char="○"/>
              <a:defRPr sz="6900"/>
            </a:lvl2pPr>
            <a:lvl3pPr lvl="2" rtl="0" algn="ctr">
              <a:spcBef>
                <a:spcPts val="0"/>
              </a:spcBef>
              <a:spcAft>
                <a:spcPts val="0"/>
              </a:spcAft>
              <a:buSzPts val="6900"/>
              <a:buChar char="■"/>
              <a:defRPr sz="6900"/>
            </a:lvl3pPr>
            <a:lvl4pPr lvl="3" rtl="0" algn="ctr">
              <a:spcBef>
                <a:spcPts val="0"/>
              </a:spcBef>
              <a:spcAft>
                <a:spcPts val="0"/>
              </a:spcAft>
              <a:buSzPts val="6900"/>
              <a:buChar char="●"/>
              <a:defRPr sz="6900"/>
            </a:lvl4pPr>
            <a:lvl5pPr lvl="4" rtl="0" algn="ctr">
              <a:spcBef>
                <a:spcPts val="0"/>
              </a:spcBef>
              <a:spcAft>
                <a:spcPts val="0"/>
              </a:spcAft>
              <a:buSzPts val="6900"/>
              <a:buChar char="○"/>
              <a:defRPr sz="6900"/>
            </a:lvl5pPr>
            <a:lvl6pPr lvl="5" rtl="0" algn="ctr">
              <a:spcBef>
                <a:spcPts val="0"/>
              </a:spcBef>
              <a:spcAft>
                <a:spcPts val="0"/>
              </a:spcAft>
              <a:buSzPts val="6900"/>
              <a:buChar char="■"/>
              <a:defRPr sz="6900"/>
            </a:lvl6pPr>
            <a:lvl7pPr lvl="6" rtl="0" algn="ctr">
              <a:spcBef>
                <a:spcPts val="0"/>
              </a:spcBef>
              <a:spcAft>
                <a:spcPts val="0"/>
              </a:spcAft>
              <a:buSzPts val="6900"/>
              <a:buChar char="●"/>
              <a:defRPr sz="6900"/>
            </a:lvl7pPr>
            <a:lvl8pPr lvl="7" rtl="0" algn="ctr">
              <a:spcBef>
                <a:spcPts val="0"/>
              </a:spcBef>
              <a:spcAft>
                <a:spcPts val="0"/>
              </a:spcAft>
              <a:buSzPts val="6900"/>
              <a:buChar char="○"/>
              <a:defRPr sz="6900"/>
            </a:lvl8pPr>
            <a:lvl9pPr lvl="8" rtl="0" algn="ctr">
              <a:spcBef>
                <a:spcPts val="0"/>
              </a:spcBef>
              <a:spcAft>
                <a:spcPts val="0"/>
              </a:spcAft>
              <a:buSzPts val="6900"/>
              <a:buChar char="■"/>
              <a:defRPr sz="6900"/>
            </a:lvl9pPr>
          </a:lstStyle>
          <a:p/>
        </p:txBody>
      </p:sp>
      <p:sp>
        <p:nvSpPr>
          <p:cNvPr id="51" name="Google Shape;51;p13"/>
          <p:cNvSpPr txBox="1"/>
          <p:nvPr>
            <p:ph idx="1" type="subTitle"/>
          </p:nvPr>
        </p:nvSpPr>
        <p:spPr>
          <a:xfrm>
            <a:off x="415600" y="3778833"/>
            <a:ext cx="11360700" cy="1056900"/>
          </a:xfrm>
          <a:prstGeom prst="rect">
            <a:avLst/>
          </a:prstGeom>
          <a:noFill/>
          <a:ln>
            <a:noFill/>
          </a:ln>
        </p:spPr>
        <p:txBody>
          <a:bodyPr anchorCtr="0" anchor="ctr" bIns="121900" lIns="121900" spcFirstLastPara="1" rIns="121900" wrap="square" tIns="121900">
            <a:noAutofit/>
          </a:bodyPr>
          <a:lstStyle>
            <a:lvl1pPr lvl="0" rtl="0" algn="ctr">
              <a:lnSpc>
                <a:spcPct val="100000"/>
              </a:lnSpc>
              <a:spcBef>
                <a:spcPts val="0"/>
              </a:spcBef>
              <a:spcAft>
                <a:spcPts val="0"/>
              </a:spcAft>
              <a:buSzPts val="3700"/>
              <a:buNone/>
              <a:defRPr sz="3700"/>
            </a:lvl1pPr>
            <a:lvl2pPr lvl="1" rtl="0" algn="ctr">
              <a:lnSpc>
                <a:spcPct val="100000"/>
              </a:lnSpc>
              <a:spcBef>
                <a:spcPts val="0"/>
              </a:spcBef>
              <a:spcAft>
                <a:spcPts val="0"/>
              </a:spcAft>
              <a:buSzPts val="3700"/>
              <a:buNone/>
              <a:defRPr sz="3700"/>
            </a:lvl2pPr>
            <a:lvl3pPr lvl="2" rtl="0" algn="ctr">
              <a:lnSpc>
                <a:spcPct val="100000"/>
              </a:lnSpc>
              <a:spcBef>
                <a:spcPts val="0"/>
              </a:spcBef>
              <a:spcAft>
                <a:spcPts val="0"/>
              </a:spcAft>
              <a:buSzPts val="3700"/>
              <a:buNone/>
              <a:defRPr sz="3700"/>
            </a:lvl3pPr>
            <a:lvl4pPr lvl="3" rtl="0" algn="ctr">
              <a:lnSpc>
                <a:spcPct val="100000"/>
              </a:lnSpc>
              <a:spcBef>
                <a:spcPts val="0"/>
              </a:spcBef>
              <a:spcAft>
                <a:spcPts val="0"/>
              </a:spcAft>
              <a:buSzPts val="3700"/>
              <a:buNone/>
              <a:defRPr sz="3700"/>
            </a:lvl4pPr>
            <a:lvl5pPr lvl="4" rtl="0" algn="ctr">
              <a:lnSpc>
                <a:spcPct val="100000"/>
              </a:lnSpc>
              <a:spcBef>
                <a:spcPts val="0"/>
              </a:spcBef>
              <a:spcAft>
                <a:spcPts val="0"/>
              </a:spcAft>
              <a:buSzPts val="3700"/>
              <a:buNone/>
              <a:defRPr sz="3700"/>
            </a:lvl5pPr>
            <a:lvl6pPr lvl="5" rtl="0" algn="ctr">
              <a:lnSpc>
                <a:spcPct val="100000"/>
              </a:lnSpc>
              <a:spcBef>
                <a:spcPts val="0"/>
              </a:spcBef>
              <a:spcAft>
                <a:spcPts val="0"/>
              </a:spcAft>
              <a:buSzPts val="3700"/>
              <a:buNone/>
              <a:defRPr sz="3700"/>
            </a:lvl6pPr>
            <a:lvl7pPr lvl="6" rtl="0" algn="ctr">
              <a:lnSpc>
                <a:spcPct val="100000"/>
              </a:lnSpc>
              <a:spcBef>
                <a:spcPts val="0"/>
              </a:spcBef>
              <a:spcAft>
                <a:spcPts val="0"/>
              </a:spcAft>
              <a:buSzPts val="3700"/>
              <a:buNone/>
              <a:defRPr sz="3700"/>
            </a:lvl7pPr>
            <a:lvl8pPr lvl="7" rtl="0" algn="ctr">
              <a:lnSpc>
                <a:spcPct val="100000"/>
              </a:lnSpc>
              <a:spcBef>
                <a:spcPts val="0"/>
              </a:spcBef>
              <a:spcAft>
                <a:spcPts val="0"/>
              </a:spcAft>
              <a:buSzPts val="3700"/>
              <a:buNone/>
              <a:defRPr sz="3700"/>
            </a:lvl8pPr>
            <a:lvl9pPr lvl="8" rtl="0" algn="ctr">
              <a:lnSpc>
                <a:spcPct val="100000"/>
              </a:lnSpc>
              <a:spcBef>
                <a:spcPts val="0"/>
              </a:spcBef>
              <a:spcAft>
                <a:spcPts val="0"/>
              </a:spcAft>
              <a:buSzPts val="3700"/>
              <a:buNone/>
              <a:defRPr sz="3700"/>
            </a:lvl9pPr>
          </a:lstStyle>
          <a:p/>
        </p:txBody>
      </p:sp>
      <p:sp>
        <p:nvSpPr>
          <p:cNvPr id="52" name="Google Shape;52;p13"/>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lvl="0" rtl="0">
              <a:buNone/>
              <a:defRPr sz="1900"/>
            </a:lvl1pPr>
            <a:lvl2pPr lvl="1" rtl="0">
              <a:buNone/>
              <a:defRPr sz="1900"/>
            </a:lvl2pPr>
            <a:lvl3pPr lvl="2" rtl="0">
              <a:buNone/>
              <a:defRPr sz="1900"/>
            </a:lvl3pPr>
            <a:lvl4pPr lvl="3" rtl="0">
              <a:buNone/>
              <a:defRPr sz="1900"/>
            </a:lvl4pPr>
            <a:lvl5pPr lvl="4" rtl="0">
              <a:buNone/>
              <a:defRPr sz="1900"/>
            </a:lvl5pPr>
            <a:lvl6pPr lvl="5" rtl="0">
              <a:buNone/>
              <a:defRPr sz="1900"/>
            </a:lvl6pPr>
            <a:lvl7pPr lvl="6" rtl="0">
              <a:buNone/>
              <a:defRPr sz="1900"/>
            </a:lvl7pPr>
            <a:lvl8pPr lvl="7" rtl="0">
              <a:buNone/>
              <a:defRPr sz="1900"/>
            </a:lvl8pPr>
            <a:lvl9pPr lvl="8" rtl="0">
              <a:buNone/>
              <a:defRPr sz="1900"/>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7" name="Shape 57"/>
        <p:cNvGrpSpPr/>
        <p:nvPr/>
      </p:nvGrpSpPr>
      <p:grpSpPr>
        <a:xfrm>
          <a:off x="0" y="0"/>
          <a:ext cx="0" cy="0"/>
          <a:chOff x="0" y="0"/>
          <a:chExt cx="0" cy="0"/>
        </a:xfrm>
      </p:grpSpPr>
      <p:sp>
        <p:nvSpPr>
          <p:cNvPr id="58" name="Google Shape;58;p15"/>
          <p:cNvSpPr txBox="1"/>
          <p:nvPr>
            <p:ph type="ctrTitle"/>
          </p:nvPr>
        </p:nvSpPr>
        <p:spPr>
          <a:xfrm>
            <a:off x="914400" y="1295401"/>
            <a:ext cx="10363200" cy="2305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Palatino"/>
                <a:ea typeface="Palatino"/>
                <a:cs typeface="Palatino"/>
                <a:sym typeface="Palatino"/>
              </a:defRPr>
            </a:lvl1pPr>
            <a:lvl2pPr lvl="1" marR="0" rtl="0" algn="ctr">
              <a:spcBef>
                <a:spcPts val="0"/>
              </a:spcBef>
              <a:spcAft>
                <a:spcPts val="0"/>
              </a:spcAft>
              <a:buSzPts val="1400"/>
              <a:buNone/>
              <a:defRPr b="0" i="0" sz="4400" u="none" cap="none" strike="noStrike">
                <a:solidFill>
                  <a:schemeClr val="dk2"/>
                </a:solidFill>
                <a:latin typeface="Cambria"/>
                <a:ea typeface="Cambria"/>
                <a:cs typeface="Cambria"/>
                <a:sym typeface="Cambria"/>
              </a:defRPr>
            </a:lvl2pPr>
            <a:lvl3pPr lvl="2" marR="0" rtl="0" algn="ctr">
              <a:spcBef>
                <a:spcPts val="0"/>
              </a:spcBef>
              <a:spcAft>
                <a:spcPts val="0"/>
              </a:spcAft>
              <a:buSzPts val="1400"/>
              <a:buNone/>
              <a:defRPr b="0" i="0" sz="4400" u="none" cap="none" strike="noStrike">
                <a:solidFill>
                  <a:schemeClr val="dk2"/>
                </a:solidFill>
                <a:latin typeface="Cambria"/>
                <a:ea typeface="Cambria"/>
                <a:cs typeface="Cambria"/>
                <a:sym typeface="Cambria"/>
              </a:defRPr>
            </a:lvl3pPr>
            <a:lvl4pPr lvl="3" marR="0" rtl="0" algn="ctr">
              <a:spcBef>
                <a:spcPts val="0"/>
              </a:spcBef>
              <a:spcAft>
                <a:spcPts val="0"/>
              </a:spcAft>
              <a:buSzPts val="1400"/>
              <a:buNone/>
              <a:defRPr b="0" i="0" sz="4400" u="none" cap="none" strike="noStrike">
                <a:solidFill>
                  <a:schemeClr val="dk2"/>
                </a:solidFill>
                <a:latin typeface="Cambria"/>
                <a:ea typeface="Cambria"/>
                <a:cs typeface="Cambria"/>
                <a:sym typeface="Cambria"/>
              </a:defRPr>
            </a:lvl4pPr>
            <a:lvl5pPr lvl="4" marR="0" rtl="0" algn="ctr">
              <a:spcBef>
                <a:spcPts val="0"/>
              </a:spcBef>
              <a:spcAft>
                <a:spcPts val="0"/>
              </a:spcAft>
              <a:buSzPts val="1400"/>
              <a:buNone/>
              <a:defRPr b="0" i="0" sz="4400" u="none" cap="none" strike="noStrike">
                <a:solidFill>
                  <a:schemeClr val="dk2"/>
                </a:solidFill>
                <a:latin typeface="Cambria"/>
                <a:ea typeface="Cambria"/>
                <a:cs typeface="Cambria"/>
                <a:sym typeface="Cambria"/>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9" name="Google Shape;59;p15"/>
          <p:cNvSpPr txBox="1"/>
          <p:nvPr>
            <p:ph idx="1" type="subTitle"/>
          </p:nvPr>
        </p:nvSpPr>
        <p:spPr>
          <a:xfrm>
            <a:off x="1828800" y="3886200"/>
            <a:ext cx="8534400" cy="1752600"/>
          </a:xfrm>
          <a:prstGeom prst="rect">
            <a:avLst/>
          </a:prstGeom>
          <a:noFill/>
          <a:ln>
            <a:noFill/>
          </a:ln>
        </p:spPr>
        <p:txBody>
          <a:bodyPr anchorCtr="0" anchor="t" bIns="45700" lIns="91425" spcFirstLastPara="1" rIns="91425" wrap="square" tIns="45700">
            <a:noAutofit/>
          </a:bodyPr>
          <a:lstStyle>
            <a:lvl1pPr lvl="0" marR="0" rtl="0" algn="ctr">
              <a:spcBef>
                <a:spcPts val="640"/>
              </a:spcBef>
              <a:spcAft>
                <a:spcPts val="0"/>
              </a:spcAft>
              <a:buClr>
                <a:srgbClr val="3F4056"/>
              </a:buClr>
              <a:buSzPts val="3200"/>
              <a:buFont typeface="Calibri"/>
              <a:buNone/>
              <a:defRPr b="0" i="0" sz="3200" u="none" cap="none" strike="noStrike">
                <a:solidFill>
                  <a:srgbClr val="3F4056"/>
                </a:solidFill>
                <a:latin typeface="Calibri"/>
                <a:ea typeface="Calibri"/>
                <a:cs typeface="Calibri"/>
                <a:sym typeface="Calibri"/>
              </a:defRPr>
            </a:lvl1pPr>
            <a:lvl2pPr lvl="1" marR="0" rtl="0" algn="ctr">
              <a:spcBef>
                <a:spcPts val="560"/>
              </a:spcBef>
              <a:spcAft>
                <a:spcPts val="0"/>
              </a:spcAft>
              <a:buClr>
                <a:schemeClr val="dk1"/>
              </a:buClr>
              <a:buSzPts val="2800"/>
              <a:buFont typeface="Calibri"/>
              <a:buNone/>
              <a:defRPr b="0" i="0" sz="2800" u="none" cap="none" strike="noStrike">
                <a:solidFill>
                  <a:schemeClr val="dk1"/>
                </a:solidFill>
                <a:latin typeface="Calibri"/>
                <a:ea typeface="Calibri"/>
                <a:cs typeface="Calibri"/>
                <a:sym typeface="Calibri"/>
              </a:defRPr>
            </a:lvl2pPr>
            <a:lvl3pPr lvl="2" marR="0" rtl="0" algn="ctr">
              <a:spcBef>
                <a:spcPts val="480"/>
              </a:spcBef>
              <a:spcAft>
                <a:spcPts val="0"/>
              </a:spcAft>
              <a:buClr>
                <a:schemeClr val="dk1"/>
              </a:buClr>
              <a:buSzPts val="2400"/>
              <a:buFont typeface="Calibri"/>
              <a:buNone/>
              <a:defRPr b="0" i="0" sz="2400" u="none" cap="none" strike="noStrike">
                <a:solidFill>
                  <a:schemeClr val="dk1"/>
                </a:solidFill>
                <a:latin typeface="Calibri"/>
                <a:ea typeface="Calibri"/>
                <a:cs typeface="Calibri"/>
                <a:sym typeface="Calibri"/>
              </a:defRPr>
            </a:lvl3pPr>
            <a:lvl4pPr lvl="3" marR="0" rtl="0" algn="ctr">
              <a:spcBef>
                <a:spcPts val="400"/>
              </a:spcBef>
              <a:spcAft>
                <a:spcPts val="0"/>
              </a:spcAft>
              <a:buClr>
                <a:schemeClr val="dk1"/>
              </a:buClr>
              <a:buSzPts val="2000"/>
              <a:buFont typeface="Calibri"/>
              <a:buNone/>
              <a:defRPr b="0" i="0" sz="2000" u="none" cap="none" strike="noStrike">
                <a:solidFill>
                  <a:schemeClr val="dk1"/>
                </a:solidFill>
                <a:latin typeface="Calibri"/>
                <a:ea typeface="Calibri"/>
                <a:cs typeface="Calibri"/>
                <a:sym typeface="Calibri"/>
              </a:defRPr>
            </a:lvl4pPr>
            <a:lvl5pPr lvl="4" marR="0" rtl="0" algn="ctr">
              <a:spcBef>
                <a:spcPts val="400"/>
              </a:spcBef>
              <a:spcAft>
                <a:spcPts val="0"/>
              </a:spcAft>
              <a:buClr>
                <a:schemeClr val="dk1"/>
              </a:buClr>
              <a:buSzPts val="2000"/>
              <a:buFont typeface="Calibri"/>
              <a:buNone/>
              <a:defRPr b="0" i="0" sz="2000" u="none" cap="none" strike="noStrike">
                <a:solidFill>
                  <a:schemeClr val="dk1"/>
                </a:solidFill>
                <a:latin typeface="Calibri"/>
                <a:ea typeface="Calibri"/>
                <a:cs typeface="Calibri"/>
                <a:sym typeface="Calibri"/>
              </a:defRPr>
            </a:lvl5pPr>
            <a:lvl6pPr lvl="5" marR="0" rtl="0" algn="ctr">
              <a:spcBef>
                <a:spcPts val="400"/>
              </a:spcBef>
              <a:spcAft>
                <a:spcPts val="0"/>
              </a:spcAft>
              <a:buClr>
                <a:schemeClr val="dk1"/>
              </a:buClr>
              <a:buSzPts val="2000"/>
              <a:buFont typeface="Calibri"/>
              <a:buNone/>
              <a:defRPr b="0" i="0" sz="2000" u="none" cap="none" strike="noStrike">
                <a:solidFill>
                  <a:schemeClr val="dk1"/>
                </a:solidFill>
                <a:latin typeface="Calibri"/>
                <a:ea typeface="Calibri"/>
                <a:cs typeface="Calibri"/>
                <a:sym typeface="Calibri"/>
              </a:defRPr>
            </a:lvl6pPr>
            <a:lvl7pPr lvl="6" marR="0" rtl="0" algn="ctr">
              <a:spcBef>
                <a:spcPts val="400"/>
              </a:spcBef>
              <a:spcAft>
                <a:spcPts val="0"/>
              </a:spcAft>
              <a:buClr>
                <a:schemeClr val="dk1"/>
              </a:buClr>
              <a:buSzPts val="2000"/>
              <a:buFont typeface="Calibri"/>
              <a:buNone/>
              <a:defRPr b="0" i="0" sz="2000" u="none" cap="none" strike="noStrike">
                <a:solidFill>
                  <a:schemeClr val="dk1"/>
                </a:solidFill>
                <a:latin typeface="Calibri"/>
                <a:ea typeface="Calibri"/>
                <a:cs typeface="Calibri"/>
                <a:sym typeface="Calibri"/>
              </a:defRPr>
            </a:lvl7pPr>
            <a:lvl8pPr lvl="7" marR="0" rtl="0" algn="ctr">
              <a:spcBef>
                <a:spcPts val="400"/>
              </a:spcBef>
              <a:spcAft>
                <a:spcPts val="0"/>
              </a:spcAft>
              <a:buClr>
                <a:schemeClr val="dk1"/>
              </a:buClr>
              <a:buSzPts val="2000"/>
              <a:buFont typeface="Calibri"/>
              <a:buNone/>
              <a:defRPr b="0" i="0" sz="2000" u="none" cap="none" strike="noStrike">
                <a:solidFill>
                  <a:schemeClr val="dk1"/>
                </a:solidFill>
                <a:latin typeface="Calibri"/>
                <a:ea typeface="Calibri"/>
                <a:cs typeface="Calibri"/>
                <a:sym typeface="Calibri"/>
              </a:defRPr>
            </a:lvl8pPr>
            <a:lvl9pPr lvl="8" marR="0" rtl="0" algn="ctr">
              <a:spcBef>
                <a:spcPts val="400"/>
              </a:spcBef>
              <a:spcAft>
                <a:spcPts val="0"/>
              </a:spcAft>
              <a:buClr>
                <a:schemeClr val="dk1"/>
              </a:buClr>
              <a:buSzPts val="2000"/>
              <a:buFont typeface="Calibri"/>
              <a:buNone/>
              <a:defRPr b="0" i="0" sz="2000" u="none" cap="none" strike="noStrike">
                <a:solidFill>
                  <a:schemeClr val="dk1"/>
                </a:solidFill>
                <a:latin typeface="Calibri"/>
                <a:ea typeface="Calibri"/>
                <a:cs typeface="Calibri"/>
                <a:sym typeface="Calibri"/>
              </a:defRPr>
            </a:lvl9pPr>
          </a:lstStyle>
          <a:p/>
        </p:txBody>
      </p:sp>
    </p:spTree>
  </p:cSld>
  <p:clrMapOvr>
    <a:masterClrMapping/>
  </p:clrMapOvr>
  <p:transition>
    <p:fade thruBlk="1"/>
  </p:transition>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0" name="Shape 60"/>
        <p:cNvGrpSpPr/>
        <p:nvPr/>
      </p:nvGrpSpPr>
      <p:grpSpPr>
        <a:xfrm>
          <a:off x="0" y="0"/>
          <a:ext cx="0" cy="0"/>
          <a:chOff x="0" y="0"/>
          <a:chExt cx="0" cy="0"/>
        </a:xfrm>
      </p:grpSpPr>
    </p:spTree>
  </p:cSld>
  <p:clrMapOvr>
    <a:masterClrMapping/>
  </p:clrMapOvr>
  <p:transition>
    <p:fade thruBlk="1"/>
  </p:transition>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Picture - Caption">
  <p:cSld name="Title - Picture - Caption">
    <p:spTree>
      <p:nvGrpSpPr>
        <p:cNvPr id="61" name="Shape 61"/>
        <p:cNvGrpSpPr/>
        <p:nvPr/>
      </p:nvGrpSpPr>
      <p:grpSpPr>
        <a:xfrm>
          <a:off x="0" y="0"/>
          <a:ext cx="0" cy="0"/>
          <a:chOff x="0" y="0"/>
          <a:chExt cx="0" cy="0"/>
        </a:xfrm>
      </p:grpSpPr>
      <p:sp>
        <p:nvSpPr>
          <p:cNvPr id="62" name="Google Shape;62;p17"/>
          <p:cNvSpPr txBox="1"/>
          <p:nvPr>
            <p:ph type="title"/>
          </p:nvPr>
        </p:nvSpPr>
        <p:spPr>
          <a:xfrm>
            <a:off x="609600" y="274638"/>
            <a:ext cx="10972800" cy="11430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Cambria"/>
                <a:ea typeface="Cambria"/>
                <a:cs typeface="Cambria"/>
                <a:sym typeface="Cambria"/>
              </a:defRPr>
            </a:lvl1pPr>
            <a:lvl2pPr lvl="1" marR="0" rtl="0" algn="ctr">
              <a:spcBef>
                <a:spcPts val="0"/>
              </a:spcBef>
              <a:spcAft>
                <a:spcPts val="0"/>
              </a:spcAft>
              <a:buSzPts val="1400"/>
              <a:buNone/>
              <a:defRPr b="0" i="0" sz="4400" u="none" cap="none" strike="noStrike">
                <a:solidFill>
                  <a:schemeClr val="dk2"/>
                </a:solidFill>
                <a:latin typeface="Cambria"/>
                <a:ea typeface="Cambria"/>
                <a:cs typeface="Cambria"/>
                <a:sym typeface="Cambria"/>
              </a:defRPr>
            </a:lvl2pPr>
            <a:lvl3pPr lvl="2" marR="0" rtl="0" algn="ctr">
              <a:spcBef>
                <a:spcPts val="0"/>
              </a:spcBef>
              <a:spcAft>
                <a:spcPts val="0"/>
              </a:spcAft>
              <a:buSzPts val="1400"/>
              <a:buNone/>
              <a:defRPr b="0" i="0" sz="4400" u="none" cap="none" strike="noStrike">
                <a:solidFill>
                  <a:schemeClr val="dk2"/>
                </a:solidFill>
                <a:latin typeface="Cambria"/>
                <a:ea typeface="Cambria"/>
                <a:cs typeface="Cambria"/>
                <a:sym typeface="Cambria"/>
              </a:defRPr>
            </a:lvl3pPr>
            <a:lvl4pPr lvl="3" marR="0" rtl="0" algn="ctr">
              <a:spcBef>
                <a:spcPts val="0"/>
              </a:spcBef>
              <a:spcAft>
                <a:spcPts val="0"/>
              </a:spcAft>
              <a:buSzPts val="1400"/>
              <a:buNone/>
              <a:defRPr b="0" i="0" sz="4400" u="none" cap="none" strike="noStrike">
                <a:solidFill>
                  <a:schemeClr val="dk2"/>
                </a:solidFill>
                <a:latin typeface="Cambria"/>
                <a:ea typeface="Cambria"/>
                <a:cs typeface="Cambria"/>
                <a:sym typeface="Cambria"/>
              </a:defRPr>
            </a:lvl4pPr>
            <a:lvl5pPr lvl="4" marR="0" rtl="0" algn="ctr">
              <a:spcBef>
                <a:spcPts val="0"/>
              </a:spcBef>
              <a:spcAft>
                <a:spcPts val="0"/>
              </a:spcAft>
              <a:buSzPts val="1400"/>
              <a:buNone/>
              <a:defRPr b="0" i="0" sz="4400" u="none" cap="none" strike="noStrike">
                <a:solidFill>
                  <a:schemeClr val="dk2"/>
                </a:solidFill>
                <a:latin typeface="Cambria"/>
                <a:ea typeface="Cambria"/>
                <a:cs typeface="Cambria"/>
                <a:sym typeface="Cambria"/>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3" name="Google Shape;63;p17"/>
          <p:cNvSpPr/>
          <p:nvPr>
            <p:ph idx="2" type="pic"/>
          </p:nvPr>
        </p:nvSpPr>
        <p:spPr>
          <a:xfrm>
            <a:off x="2794000" y="1495425"/>
            <a:ext cx="6603900" cy="3714900"/>
          </a:xfrm>
          <a:prstGeom prst="rect">
            <a:avLst/>
          </a:prstGeom>
          <a:noFill/>
          <a:ln>
            <a:noFill/>
          </a:ln>
        </p:spPr>
      </p:sp>
      <p:sp>
        <p:nvSpPr>
          <p:cNvPr id="64" name="Google Shape;64;p17"/>
          <p:cNvSpPr txBox="1"/>
          <p:nvPr>
            <p:ph idx="1" type="body"/>
          </p:nvPr>
        </p:nvSpPr>
        <p:spPr>
          <a:xfrm>
            <a:off x="1727200" y="5257800"/>
            <a:ext cx="8940900" cy="8382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Clr>
                <a:srgbClr val="3F4056"/>
              </a:buClr>
              <a:buSzPts val="1800"/>
              <a:buFont typeface="Calibri"/>
              <a:buNone/>
              <a:defRPr b="0" i="0" sz="1800" u="none" cap="none" strike="noStrike">
                <a:solidFill>
                  <a:srgbClr val="3F4056"/>
                </a:solidFill>
                <a:latin typeface="Calibri"/>
                <a:ea typeface="Calibri"/>
                <a:cs typeface="Calibri"/>
                <a:sym typeface="Calibri"/>
              </a:defRPr>
            </a:lvl1pPr>
            <a:lvl2pPr indent="-228600" lvl="1" marL="914400" marR="0" rtl="0" algn="l">
              <a:spcBef>
                <a:spcPts val="24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2pPr>
            <a:lvl3pPr indent="-228600" lvl="2" marL="1371600" marR="0" rtl="0" algn="l">
              <a:spcBef>
                <a:spcPts val="200"/>
              </a:spcBef>
              <a:spcAft>
                <a:spcPts val="0"/>
              </a:spcAft>
              <a:buClr>
                <a:schemeClr val="dk1"/>
              </a:buClr>
              <a:buSzPts val="1000"/>
              <a:buFont typeface="Calibri"/>
              <a:buNone/>
              <a:defRPr b="0" i="0" sz="1000" u="none" cap="none" strike="noStrike">
                <a:solidFill>
                  <a:schemeClr val="dk1"/>
                </a:solidFill>
                <a:latin typeface="Calibri"/>
                <a:ea typeface="Calibri"/>
                <a:cs typeface="Calibri"/>
                <a:sym typeface="Calibri"/>
              </a:defRPr>
            </a:lvl3pPr>
            <a:lvl4pPr indent="-228600" lvl="3" marL="1828800" marR="0" rtl="0" algn="l">
              <a:spcBef>
                <a:spcPts val="180"/>
              </a:spcBef>
              <a:spcAft>
                <a:spcPts val="0"/>
              </a:spcAft>
              <a:buClr>
                <a:schemeClr val="dk1"/>
              </a:buClr>
              <a:buSzPts val="900"/>
              <a:buFont typeface="Calibri"/>
              <a:buNone/>
              <a:defRPr b="0" i="0" sz="900" u="none" cap="none" strike="noStrike">
                <a:solidFill>
                  <a:schemeClr val="dk1"/>
                </a:solidFill>
                <a:latin typeface="Calibri"/>
                <a:ea typeface="Calibri"/>
                <a:cs typeface="Calibri"/>
                <a:sym typeface="Calibri"/>
              </a:defRPr>
            </a:lvl4pPr>
            <a:lvl5pPr indent="-228600" lvl="4" marL="2286000" marR="0" rtl="0" algn="l">
              <a:spcBef>
                <a:spcPts val="180"/>
              </a:spcBef>
              <a:spcAft>
                <a:spcPts val="0"/>
              </a:spcAft>
              <a:buClr>
                <a:schemeClr val="dk1"/>
              </a:buClr>
              <a:buSzPts val="900"/>
              <a:buFont typeface="Calibri"/>
              <a:buNone/>
              <a:defRPr b="0" i="0" sz="900" u="none" cap="none" strike="noStrike">
                <a:solidFill>
                  <a:schemeClr val="dk1"/>
                </a:solidFill>
                <a:latin typeface="Calibri"/>
                <a:ea typeface="Calibri"/>
                <a:cs typeface="Calibri"/>
                <a:sym typeface="Calibri"/>
              </a:defRPr>
            </a:lvl5pPr>
            <a:lvl6pPr indent="-228600" lvl="5" marL="2743200" marR="0" rtl="0" algn="l">
              <a:spcBef>
                <a:spcPts val="180"/>
              </a:spcBef>
              <a:spcAft>
                <a:spcPts val="0"/>
              </a:spcAft>
              <a:buClr>
                <a:schemeClr val="dk1"/>
              </a:buClr>
              <a:buSzPts val="900"/>
              <a:buFont typeface="Calibri"/>
              <a:buNone/>
              <a:defRPr b="0" i="0" sz="900" u="none" cap="none" strike="noStrike">
                <a:solidFill>
                  <a:schemeClr val="dk1"/>
                </a:solidFill>
                <a:latin typeface="Calibri"/>
                <a:ea typeface="Calibri"/>
                <a:cs typeface="Calibri"/>
                <a:sym typeface="Calibri"/>
              </a:defRPr>
            </a:lvl6pPr>
            <a:lvl7pPr indent="-228600" lvl="6" marL="3200400" marR="0" rtl="0" algn="l">
              <a:spcBef>
                <a:spcPts val="180"/>
              </a:spcBef>
              <a:spcAft>
                <a:spcPts val="0"/>
              </a:spcAft>
              <a:buClr>
                <a:schemeClr val="dk1"/>
              </a:buClr>
              <a:buSzPts val="900"/>
              <a:buFont typeface="Calibri"/>
              <a:buNone/>
              <a:defRPr b="0" i="0" sz="900" u="none" cap="none" strike="noStrike">
                <a:solidFill>
                  <a:schemeClr val="dk1"/>
                </a:solidFill>
                <a:latin typeface="Calibri"/>
                <a:ea typeface="Calibri"/>
                <a:cs typeface="Calibri"/>
                <a:sym typeface="Calibri"/>
              </a:defRPr>
            </a:lvl7pPr>
            <a:lvl8pPr indent="-228600" lvl="7" marL="3657600" marR="0" rtl="0" algn="l">
              <a:spcBef>
                <a:spcPts val="180"/>
              </a:spcBef>
              <a:spcAft>
                <a:spcPts val="0"/>
              </a:spcAft>
              <a:buClr>
                <a:schemeClr val="dk1"/>
              </a:buClr>
              <a:buSzPts val="900"/>
              <a:buFont typeface="Calibri"/>
              <a:buNone/>
              <a:defRPr b="0" i="0" sz="900" u="none" cap="none" strike="noStrike">
                <a:solidFill>
                  <a:schemeClr val="dk1"/>
                </a:solidFill>
                <a:latin typeface="Calibri"/>
                <a:ea typeface="Calibri"/>
                <a:cs typeface="Calibri"/>
                <a:sym typeface="Calibri"/>
              </a:defRPr>
            </a:lvl8pPr>
            <a:lvl9pPr indent="-228600" lvl="8" marL="4114800" marR="0" rtl="0" algn="l">
              <a:spcBef>
                <a:spcPts val="180"/>
              </a:spcBef>
              <a:spcAft>
                <a:spcPts val="0"/>
              </a:spcAft>
              <a:buClr>
                <a:schemeClr val="dk1"/>
              </a:buClr>
              <a:buSzPts val="900"/>
              <a:buFont typeface="Calibri"/>
              <a:buNone/>
              <a:defRPr b="0" i="0" sz="900" u="none" cap="none" strike="noStrike">
                <a:solidFill>
                  <a:schemeClr val="dk1"/>
                </a:solidFill>
                <a:latin typeface="Calibri"/>
                <a:ea typeface="Calibri"/>
                <a:cs typeface="Calibri"/>
                <a:sym typeface="Calibri"/>
              </a:defRPr>
            </a:lvl9pPr>
          </a:lstStyle>
          <a:p/>
        </p:txBody>
      </p:sp>
    </p:spTree>
  </p:cSld>
  <p:clrMapOvr>
    <a:masterClrMapping/>
  </p:clrMapOvr>
  <p:transition>
    <p:fade thruBlk="1"/>
  </p:transition>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5" name="Shape 65"/>
        <p:cNvGrpSpPr/>
        <p:nvPr/>
      </p:nvGrpSpPr>
      <p:grpSpPr>
        <a:xfrm>
          <a:off x="0" y="0"/>
          <a:ext cx="0" cy="0"/>
          <a:chOff x="0" y="0"/>
          <a:chExt cx="0" cy="0"/>
        </a:xfrm>
      </p:grpSpPr>
      <p:sp>
        <p:nvSpPr>
          <p:cNvPr id="66" name="Google Shape;66;p18"/>
          <p:cNvSpPr txBox="1"/>
          <p:nvPr>
            <p:ph type="title"/>
          </p:nvPr>
        </p:nvSpPr>
        <p:spPr>
          <a:xfrm>
            <a:off x="609600" y="274638"/>
            <a:ext cx="10972800" cy="11430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Palatino"/>
                <a:ea typeface="Palatino"/>
                <a:cs typeface="Palatino"/>
                <a:sym typeface="Palatino"/>
              </a:defRPr>
            </a:lvl1pPr>
            <a:lvl2pPr lvl="1" marR="0" rtl="0" algn="ctr">
              <a:spcBef>
                <a:spcPts val="0"/>
              </a:spcBef>
              <a:spcAft>
                <a:spcPts val="0"/>
              </a:spcAft>
              <a:buSzPts val="1400"/>
              <a:buNone/>
              <a:defRPr b="0" i="0" sz="4400" u="none" cap="none" strike="noStrike">
                <a:solidFill>
                  <a:schemeClr val="dk2"/>
                </a:solidFill>
                <a:latin typeface="Cambria"/>
                <a:ea typeface="Cambria"/>
                <a:cs typeface="Cambria"/>
                <a:sym typeface="Cambria"/>
              </a:defRPr>
            </a:lvl2pPr>
            <a:lvl3pPr lvl="2" marR="0" rtl="0" algn="ctr">
              <a:spcBef>
                <a:spcPts val="0"/>
              </a:spcBef>
              <a:spcAft>
                <a:spcPts val="0"/>
              </a:spcAft>
              <a:buSzPts val="1400"/>
              <a:buNone/>
              <a:defRPr b="0" i="0" sz="4400" u="none" cap="none" strike="noStrike">
                <a:solidFill>
                  <a:schemeClr val="dk2"/>
                </a:solidFill>
                <a:latin typeface="Cambria"/>
                <a:ea typeface="Cambria"/>
                <a:cs typeface="Cambria"/>
                <a:sym typeface="Cambria"/>
              </a:defRPr>
            </a:lvl3pPr>
            <a:lvl4pPr lvl="3" marR="0" rtl="0" algn="ctr">
              <a:spcBef>
                <a:spcPts val="0"/>
              </a:spcBef>
              <a:spcAft>
                <a:spcPts val="0"/>
              </a:spcAft>
              <a:buSzPts val="1400"/>
              <a:buNone/>
              <a:defRPr b="0" i="0" sz="4400" u="none" cap="none" strike="noStrike">
                <a:solidFill>
                  <a:schemeClr val="dk2"/>
                </a:solidFill>
                <a:latin typeface="Cambria"/>
                <a:ea typeface="Cambria"/>
                <a:cs typeface="Cambria"/>
                <a:sym typeface="Cambria"/>
              </a:defRPr>
            </a:lvl4pPr>
            <a:lvl5pPr lvl="4" marR="0" rtl="0" algn="ctr">
              <a:spcBef>
                <a:spcPts val="0"/>
              </a:spcBef>
              <a:spcAft>
                <a:spcPts val="0"/>
              </a:spcAft>
              <a:buSzPts val="1400"/>
              <a:buNone/>
              <a:defRPr b="0" i="0" sz="4400" u="none" cap="none" strike="noStrike">
                <a:solidFill>
                  <a:schemeClr val="dk2"/>
                </a:solidFill>
                <a:latin typeface="Cambria"/>
                <a:ea typeface="Cambria"/>
                <a:cs typeface="Cambria"/>
                <a:sym typeface="Cambria"/>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7" name="Google Shape;67;p18"/>
          <p:cNvSpPr txBox="1"/>
          <p:nvPr>
            <p:ph idx="1" type="body"/>
          </p:nvPr>
        </p:nvSpPr>
        <p:spPr>
          <a:xfrm>
            <a:off x="609600" y="1600200"/>
            <a:ext cx="10972800" cy="45261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3F4056"/>
              </a:buClr>
              <a:buSzPts val="3200"/>
              <a:buFont typeface="Calibri"/>
              <a:buChar char="•"/>
              <a:defRPr b="0" i="0" sz="3200" u="none" cap="none" strike="noStrike">
                <a:solidFill>
                  <a:srgbClr val="3F4056"/>
                </a:solidFill>
                <a:latin typeface="Calibri"/>
                <a:ea typeface="Calibri"/>
                <a:cs typeface="Calibri"/>
                <a:sym typeface="Calibri"/>
              </a:defRPr>
            </a:lvl1pPr>
            <a:lvl2pPr indent="-406400" lvl="1" marL="914400" marR="0" rtl="0" algn="l">
              <a:spcBef>
                <a:spcPts val="560"/>
              </a:spcBef>
              <a:spcAft>
                <a:spcPts val="0"/>
              </a:spcAft>
              <a:buClr>
                <a:srgbClr val="3F3F3F"/>
              </a:buClr>
              <a:buSzPts val="2800"/>
              <a:buFont typeface="Calibri"/>
              <a:buChar char="–"/>
              <a:defRPr b="0" i="0" sz="2800" u="none" cap="none" strike="noStrike">
                <a:solidFill>
                  <a:srgbClr val="3F3F3F"/>
                </a:solidFill>
                <a:latin typeface="Calibri"/>
                <a:ea typeface="Calibri"/>
                <a:cs typeface="Calibri"/>
                <a:sym typeface="Calibri"/>
              </a:defRPr>
            </a:lvl2pPr>
            <a:lvl3pPr indent="-381000" lvl="2" marL="1371600" marR="0" rtl="0" algn="l">
              <a:spcBef>
                <a:spcPts val="480"/>
              </a:spcBef>
              <a:spcAft>
                <a:spcPts val="0"/>
              </a:spcAft>
              <a:buClr>
                <a:srgbClr val="3F3F3F"/>
              </a:buClr>
              <a:buSzPts val="2400"/>
              <a:buFont typeface="Calibri"/>
              <a:buChar char="•"/>
              <a:defRPr b="0" i="0" sz="2400" u="none" cap="none" strike="noStrike">
                <a:solidFill>
                  <a:srgbClr val="3F3F3F"/>
                </a:solidFill>
                <a:latin typeface="Calibri"/>
                <a:ea typeface="Calibri"/>
                <a:cs typeface="Calibri"/>
                <a:sym typeface="Calibri"/>
              </a:defRPr>
            </a:lvl3pPr>
            <a:lvl4pPr indent="-355600" lvl="3" marL="1828800" marR="0" rtl="0" algn="l">
              <a:spcBef>
                <a:spcPts val="400"/>
              </a:spcBef>
              <a:spcAft>
                <a:spcPts val="0"/>
              </a:spcAft>
              <a:buClr>
                <a:srgbClr val="3F3F3F"/>
              </a:buClr>
              <a:buSzPts val="2000"/>
              <a:buFont typeface="Calibri"/>
              <a:buChar char="–"/>
              <a:defRPr b="0" i="0" sz="2000" u="none" cap="none" strike="noStrike">
                <a:solidFill>
                  <a:srgbClr val="3F3F3F"/>
                </a:solidFill>
                <a:latin typeface="Calibri"/>
                <a:ea typeface="Calibri"/>
                <a:cs typeface="Calibri"/>
                <a:sym typeface="Calibri"/>
              </a:defRPr>
            </a:lvl4pPr>
            <a:lvl5pPr indent="-355600" lvl="4" marL="2286000" marR="0" rtl="0" algn="l">
              <a:spcBef>
                <a:spcPts val="400"/>
              </a:spcBef>
              <a:spcAft>
                <a:spcPts val="0"/>
              </a:spcAft>
              <a:buClr>
                <a:srgbClr val="3F3F3F"/>
              </a:buClr>
              <a:buSzPts val="2000"/>
              <a:buFont typeface="Calibri"/>
              <a:buChar char="»"/>
              <a:defRPr b="0" i="0" sz="2000" u="none" cap="none" strike="noStrike">
                <a:solidFill>
                  <a:srgbClr val="3F3F3F"/>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transition>
    <p:fade thruBlk="1"/>
  </p:transition>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8" name="Shape 68"/>
        <p:cNvGrpSpPr/>
        <p:nvPr/>
      </p:nvGrpSpPr>
      <p:grpSpPr>
        <a:xfrm>
          <a:off x="0" y="0"/>
          <a:ext cx="0" cy="0"/>
          <a:chOff x="0" y="0"/>
          <a:chExt cx="0" cy="0"/>
        </a:xfrm>
      </p:grpSpPr>
      <p:sp>
        <p:nvSpPr>
          <p:cNvPr id="69" name="Google Shape;69;p19"/>
          <p:cNvSpPr txBox="1"/>
          <p:nvPr>
            <p:ph type="title"/>
          </p:nvPr>
        </p:nvSpPr>
        <p:spPr>
          <a:xfrm>
            <a:off x="963084" y="4406900"/>
            <a:ext cx="10363200" cy="13620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4000" u="none" cap="none" strike="noStrike">
                <a:solidFill>
                  <a:schemeClr val="dk2"/>
                </a:solidFill>
                <a:latin typeface="Cambria"/>
                <a:ea typeface="Cambria"/>
                <a:cs typeface="Cambria"/>
                <a:sym typeface="Cambria"/>
              </a:defRPr>
            </a:lvl1pPr>
            <a:lvl2pPr lvl="1" marR="0" rtl="0" algn="ctr">
              <a:spcBef>
                <a:spcPts val="0"/>
              </a:spcBef>
              <a:spcAft>
                <a:spcPts val="0"/>
              </a:spcAft>
              <a:buSzPts val="1400"/>
              <a:buNone/>
              <a:defRPr b="0" i="0" sz="4400" u="none" cap="none" strike="noStrike">
                <a:solidFill>
                  <a:schemeClr val="dk2"/>
                </a:solidFill>
                <a:latin typeface="Cambria"/>
                <a:ea typeface="Cambria"/>
                <a:cs typeface="Cambria"/>
                <a:sym typeface="Cambria"/>
              </a:defRPr>
            </a:lvl2pPr>
            <a:lvl3pPr lvl="2" marR="0" rtl="0" algn="ctr">
              <a:spcBef>
                <a:spcPts val="0"/>
              </a:spcBef>
              <a:spcAft>
                <a:spcPts val="0"/>
              </a:spcAft>
              <a:buSzPts val="1400"/>
              <a:buNone/>
              <a:defRPr b="0" i="0" sz="4400" u="none" cap="none" strike="noStrike">
                <a:solidFill>
                  <a:schemeClr val="dk2"/>
                </a:solidFill>
                <a:latin typeface="Cambria"/>
                <a:ea typeface="Cambria"/>
                <a:cs typeface="Cambria"/>
                <a:sym typeface="Cambria"/>
              </a:defRPr>
            </a:lvl3pPr>
            <a:lvl4pPr lvl="3" marR="0" rtl="0" algn="ctr">
              <a:spcBef>
                <a:spcPts val="0"/>
              </a:spcBef>
              <a:spcAft>
                <a:spcPts val="0"/>
              </a:spcAft>
              <a:buSzPts val="1400"/>
              <a:buNone/>
              <a:defRPr b="0" i="0" sz="4400" u="none" cap="none" strike="noStrike">
                <a:solidFill>
                  <a:schemeClr val="dk2"/>
                </a:solidFill>
                <a:latin typeface="Cambria"/>
                <a:ea typeface="Cambria"/>
                <a:cs typeface="Cambria"/>
                <a:sym typeface="Cambria"/>
              </a:defRPr>
            </a:lvl4pPr>
            <a:lvl5pPr lvl="4" marR="0" rtl="0" algn="ctr">
              <a:spcBef>
                <a:spcPts val="0"/>
              </a:spcBef>
              <a:spcAft>
                <a:spcPts val="0"/>
              </a:spcAft>
              <a:buSzPts val="1400"/>
              <a:buNone/>
              <a:defRPr b="0" i="0" sz="4400" u="none" cap="none" strike="noStrike">
                <a:solidFill>
                  <a:schemeClr val="dk2"/>
                </a:solidFill>
                <a:latin typeface="Cambria"/>
                <a:ea typeface="Cambria"/>
                <a:cs typeface="Cambria"/>
                <a:sym typeface="Cambria"/>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70" name="Google Shape;70;p19"/>
          <p:cNvSpPr txBox="1"/>
          <p:nvPr>
            <p:ph idx="1" type="body"/>
          </p:nvPr>
        </p:nvSpPr>
        <p:spPr>
          <a:xfrm>
            <a:off x="963084" y="2906713"/>
            <a:ext cx="10363200" cy="1500300"/>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00"/>
              </a:spcBef>
              <a:spcAft>
                <a:spcPts val="0"/>
              </a:spcAft>
              <a:buClr>
                <a:srgbClr val="3F4056"/>
              </a:buClr>
              <a:buSzPts val="2000"/>
              <a:buFont typeface="Calibri"/>
              <a:buNone/>
              <a:defRPr b="0" i="0" sz="2000" u="none" cap="none" strike="noStrike">
                <a:solidFill>
                  <a:srgbClr val="3F4056"/>
                </a:solidFill>
                <a:latin typeface="Calibri"/>
                <a:ea typeface="Calibri"/>
                <a:cs typeface="Calibri"/>
                <a:sym typeface="Calibri"/>
              </a:defRPr>
            </a:lvl1pPr>
            <a:lvl2pPr indent="-228600" lvl="1" marL="914400" marR="0" rtl="0" algn="l">
              <a:spcBef>
                <a:spcPts val="36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indent="-228600" lvl="2" marL="1371600" marR="0" rtl="0" algn="l">
              <a:spcBef>
                <a:spcPts val="320"/>
              </a:spcBef>
              <a:spcAft>
                <a:spcPts val="0"/>
              </a:spcAft>
              <a:buClr>
                <a:schemeClr val="dk1"/>
              </a:buClr>
              <a:buSzPts val="1600"/>
              <a:buFont typeface="Calibri"/>
              <a:buNone/>
              <a:defRPr b="0" i="0" sz="1600" u="none" cap="none" strike="noStrike">
                <a:solidFill>
                  <a:schemeClr val="dk1"/>
                </a:solidFill>
                <a:latin typeface="Calibri"/>
                <a:ea typeface="Calibri"/>
                <a:cs typeface="Calibri"/>
                <a:sym typeface="Calibri"/>
              </a:defRPr>
            </a:lvl3pPr>
            <a:lvl4pPr indent="-228600" lvl="3" marL="1828800" marR="0" rtl="0" algn="l">
              <a:spcBef>
                <a:spcPts val="280"/>
              </a:spcBef>
              <a:spcAft>
                <a:spcPts val="0"/>
              </a:spcAft>
              <a:buClr>
                <a:schemeClr val="dk1"/>
              </a:buClr>
              <a:buSzPts val="1400"/>
              <a:buFont typeface="Calibri"/>
              <a:buNone/>
              <a:defRPr b="0" i="0" sz="1400" u="none" cap="none" strike="noStrike">
                <a:solidFill>
                  <a:schemeClr val="dk1"/>
                </a:solidFill>
                <a:latin typeface="Calibri"/>
                <a:ea typeface="Calibri"/>
                <a:cs typeface="Calibri"/>
                <a:sym typeface="Calibri"/>
              </a:defRPr>
            </a:lvl4pPr>
            <a:lvl5pPr indent="-228600" lvl="4" marL="2286000" marR="0" rtl="0" algn="l">
              <a:spcBef>
                <a:spcPts val="280"/>
              </a:spcBef>
              <a:spcAft>
                <a:spcPts val="0"/>
              </a:spcAft>
              <a:buClr>
                <a:schemeClr val="dk1"/>
              </a:buClr>
              <a:buSzPts val="1400"/>
              <a:buFont typeface="Calibri"/>
              <a:buNone/>
              <a:defRPr b="0" i="0" sz="1400" u="none" cap="none" strike="noStrike">
                <a:solidFill>
                  <a:schemeClr val="dk1"/>
                </a:solidFill>
                <a:latin typeface="Calibri"/>
                <a:ea typeface="Calibri"/>
                <a:cs typeface="Calibri"/>
                <a:sym typeface="Calibri"/>
              </a:defRPr>
            </a:lvl5pPr>
            <a:lvl6pPr indent="-228600" lvl="5" marL="2743200" marR="0" rtl="0" algn="l">
              <a:spcBef>
                <a:spcPts val="280"/>
              </a:spcBef>
              <a:spcAft>
                <a:spcPts val="0"/>
              </a:spcAft>
              <a:buClr>
                <a:schemeClr val="dk1"/>
              </a:buClr>
              <a:buSzPts val="1400"/>
              <a:buFont typeface="Calibri"/>
              <a:buNone/>
              <a:defRPr b="0" i="0" sz="1400" u="none" cap="none" strike="noStrike">
                <a:solidFill>
                  <a:schemeClr val="dk1"/>
                </a:solidFill>
                <a:latin typeface="Calibri"/>
                <a:ea typeface="Calibri"/>
                <a:cs typeface="Calibri"/>
                <a:sym typeface="Calibri"/>
              </a:defRPr>
            </a:lvl6pPr>
            <a:lvl7pPr indent="-228600" lvl="6" marL="3200400" marR="0" rtl="0" algn="l">
              <a:spcBef>
                <a:spcPts val="280"/>
              </a:spcBef>
              <a:spcAft>
                <a:spcPts val="0"/>
              </a:spcAft>
              <a:buClr>
                <a:schemeClr val="dk1"/>
              </a:buClr>
              <a:buSzPts val="1400"/>
              <a:buFont typeface="Calibri"/>
              <a:buNone/>
              <a:defRPr b="0" i="0" sz="1400" u="none" cap="none" strike="noStrike">
                <a:solidFill>
                  <a:schemeClr val="dk1"/>
                </a:solidFill>
                <a:latin typeface="Calibri"/>
                <a:ea typeface="Calibri"/>
                <a:cs typeface="Calibri"/>
                <a:sym typeface="Calibri"/>
              </a:defRPr>
            </a:lvl7pPr>
            <a:lvl8pPr indent="-228600" lvl="7" marL="3657600" marR="0" rtl="0" algn="l">
              <a:spcBef>
                <a:spcPts val="280"/>
              </a:spcBef>
              <a:spcAft>
                <a:spcPts val="0"/>
              </a:spcAft>
              <a:buClr>
                <a:schemeClr val="dk1"/>
              </a:buClr>
              <a:buSzPts val="1400"/>
              <a:buFont typeface="Calibri"/>
              <a:buNone/>
              <a:defRPr b="0" i="0" sz="1400" u="none" cap="none" strike="noStrike">
                <a:solidFill>
                  <a:schemeClr val="dk1"/>
                </a:solidFill>
                <a:latin typeface="Calibri"/>
                <a:ea typeface="Calibri"/>
                <a:cs typeface="Calibri"/>
                <a:sym typeface="Calibri"/>
              </a:defRPr>
            </a:lvl8pPr>
            <a:lvl9pPr indent="-228600" lvl="8" marL="4114800" marR="0" rtl="0" algn="l">
              <a:spcBef>
                <a:spcPts val="280"/>
              </a:spcBef>
              <a:spcAft>
                <a:spcPts val="0"/>
              </a:spcAft>
              <a:buClr>
                <a:schemeClr val="dk1"/>
              </a:buClr>
              <a:buSzPts val="1400"/>
              <a:buFont typeface="Calibri"/>
              <a:buNone/>
              <a:defRPr b="0" i="0" sz="1400" u="none" cap="none" strike="noStrike">
                <a:solidFill>
                  <a:schemeClr val="dk1"/>
                </a:solidFill>
                <a:latin typeface="Calibri"/>
                <a:ea typeface="Calibri"/>
                <a:cs typeface="Calibri"/>
                <a:sym typeface="Calibri"/>
              </a:defRPr>
            </a:lvl9pPr>
          </a:lstStyle>
          <a:p/>
        </p:txBody>
      </p:sp>
    </p:spTree>
  </p:cSld>
  <p:clrMapOvr>
    <a:masterClrMapping/>
  </p:clrMapOvr>
  <p:transition>
    <p:fade thruBlk="1"/>
  </p:transition>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1" name="Shape 71"/>
        <p:cNvGrpSpPr/>
        <p:nvPr/>
      </p:nvGrpSpPr>
      <p:grpSpPr>
        <a:xfrm>
          <a:off x="0" y="0"/>
          <a:ext cx="0" cy="0"/>
          <a:chOff x="0" y="0"/>
          <a:chExt cx="0" cy="0"/>
        </a:xfrm>
      </p:grpSpPr>
      <p:sp>
        <p:nvSpPr>
          <p:cNvPr id="72" name="Google Shape;72;p20"/>
          <p:cNvSpPr txBox="1"/>
          <p:nvPr>
            <p:ph type="title"/>
          </p:nvPr>
        </p:nvSpPr>
        <p:spPr>
          <a:xfrm>
            <a:off x="609600" y="274638"/>
            <a:ext cx="10972800" cy="11430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Cambria"/>
                <a:ea typeface="Cambria"/>
                <a:cs typeface="Cambria"/>
                <a:sym typeface="Cambria"/>
              </a:defRPr>
            </a:lvl1pPr>
            <a:lvl2pPr lvl="1" marR="0" rtl="0" algn="ctr">
              <a:spcBef>
                <a:spcPts val="0"/>
              </a:spcBef>
              <a:spcAft>
                <a:spcPts val="0"/>
              </a:spcAft>
              <a:buSzPts val="1400"/>
              <a:buNone/>
              <a:defRPr b="0" i="0" sz="4400" u="none" cap="none" strike="noStrike">
                <a:solidFill>
                  <a:schemeClr val="dk2"/>
                </a:solidFill>
                <a:latin typeface="Cambria"/>
                <a:ea typeface="Cambria"/>
                <a:cs typeface="Cambria"/>
                <a:sym typeface="Cambria"/>
              </a:defRPr>
            </a:lvl2pPr>
            <a:lvl3pPr lvl="2" marR="0" rtl="0" algn="ctr">
              <a:spcBef>
                <a:spcPts val="0"/>
              </a:spcBef>
              <a:spcAft>
                <a:spcPts val="0"/>
              </a:spcAft>
              <a:buSzPts val="1400"/>
              <a:buNone/>
              <a:defRPr b="0" i="0" sz="4400" u="none" cap="none" strike="noStrike">
                <a:solidFill>
                  <a:schemeClr val="dk2"/>
                </a:solidFill>
                <a:latin typeface="Cambria"/>
                <a:ea typeface="Cambria"/>
                <a:cs typeface="Cambria"/>
                <a:sym typeface="Cambria"/>
              </a:defRPr>
            </a:lvl3pPr>
            <a:lvl4pPr lvl="3" marR="0" rtl="0" algn="ctr">
              <a:spcBef>
                <a:spcPts val="0"/>
              </a:spcBef>
              <a:spcAft>
                <a:spcPts val="0"/>
              </a:spcAft>
              <a:buSzPts val="1400"/>
              <a:buNone/>
              <a:defRPr b="0" i="0" sz="4400" u="none" cap="none" strike="noStrike">
                <a:solidFill>
                  <a:schemeClr val="dk2"/>
                </a:solidFill>
                <a:latin typeface="Cambria"/>
                <a:ea typeface="Cambria"/>
                <a:cs typeface="Cambria"/>
                <a:sym typeface="Cambria"/>
              </a:defRPr>
            </a:lvl4pPr>
            <a:lvl5pPr lvl="4" marR="0" rtl="0" algn="ctr">
              <a:spcBef>
                <a:spcPts val="0"/>
              </a:spcBef>
              <a:spcAft>
                <a:spcPts val="0"/>
              </a:spcAft>
              <a:buSzPts val="1400"/>
              <a:buNone/>
              <a:defRPr b="0" i="0" sz="4400" u="none" cap="none" strike="noStrike">
                <a:solidFill>
                  <a:schemeClr val="dk2"/>
                </a:solidFill>
                <a:latin typeface="Cambria"/>
                <a:ea typeface="Cambria"/>
                <a:cs typeface="Cambria"/>
                <a:sym typeface="Cambria"/>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73" name="Google Shape;73;p20"/>
          <p:cNvSpPr txBox="1"/>
          <p:nvPr>
            <p:ph idx="1" type="body"/>
          </p:nvPr>
        </p:nvSpPr>
        <p:spPr>
          <a:xfrm>
            <a:off x="609600" y="1600200"/>
            <a:ext cx="5384700" cy="4526100"/>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rgbClr val="3F4056"/>
              </a:buClr>
              <a:buSzPts val="2800"/>
              <a:buFont typeface="Calibri"/>
              <a:buChar char="•"/>
              <a:defRPr b="0" i="0" sz="2800" u="none" cap="none" strike="noStrike">
                <a:solidFill>
                  <a:srgbClr val="3F4056"/>
                </a:solidFill>
                <a:latin typeface="Calibri"/>
                <a:ea typeface="Calibri"/>
                <a:cs typeface="Calibri"/>
                <a:sym typeface="Calibri"/>
              </a:defRPr>
            </a:lvl1pPr>
            <a:lvl2pPr indent="-381000" lvl="1" marL="914400" marR="0" rtl="0" algn="l">
              <a:spcBef>
                <a:spcPts val="480"/>
              </a:spcBef>
              <a:spcAft>
                <a:spcPts val="0"/>
              </a:spcAft>
              <a:buClr>
                <a:srgbClr val="3F3F3F"/>
              </a:buClr>
              <a:buSzPts val="2400"/>
              <a:buFont typeface="Calibri"/>
              <a:buChar char="–"/>
              <a:defRPr b="0" i="0" sz="2400" u="none" cap="none" strike="noStrike">
                <a:solidFill>
                  <a:srgbClr val="3F3F3F"/>
                </a:solidFill>
                <a:latin typeface="Calibri"/>
                <a:ea typeface="Calibri"/>
                <a:cs typeface="Calibri"/>
                <a:sym typeface="Calibri"/>
              </a:defRPr>
            </a:lvl2pPr>
            <a:lvl3pPr indent="-355600" lvl="2" marL="1371600" marR="0" rtl="0" algn="l">
              <a:spcBef>
                <a:spcPts val="400"/>
              </a:spcBef>
              <a:spcAft>
                <a:spcPts val="0"/>
              </a:spcAft>
              <a:buClr>
                <a:srgbClr val="3F3F3F"/>
              </a:buClr>
              <a:buSzPts val="2000"/>
              <a:buFont typeface="Calibri"/>
              <a:buChar char="•"/>
              <a:defRPr b="0" i="0" sz="2000" u="none" cap="none" strike="noStrike">
                <a:solidFill>
                  <a:srgbClr val="3F3F3F"/>
                </a:solidFill>
                <a:latin typeface="Calibri"/>
                <a:ea typeface="Calibri"/>
                <a:cs typeface="Calibri"/>
                <a:sym typeface="Calibri"/>
              </a:defRPr>
            </a:lvl3pPr>
            <a:lvl4pPr indent="-342900" lvl="3" marL="1828800" marR="0" rtl="0" algn="l">
              <a:spcBef>
                <a:spcPts val="360"/>
              </a:spcBef>
              <a:spcAft>
                <a:spcPts val="0"/>
              </a:spcAft>
              <a:buClr>
                <a:srgbClr val="3F3F3F"/>
              </a:buClr>
              <a:buSzPts val="1800"/>
              <a:buFont typeface="Calibri"/>
              <a:buChar char="–"/>
              <a:defRPr b="0" i="0" sz="1800" u="none" cap="none" strike="noStrike">
                <a:solidFill>
                  <a:srgbClr val="3F3F3F"/>
                </a:solidFill>
                <a:latin typeface="Calibri"/>
                <a:ea typeface="Calibri"/>
                <a:cs typeface="Calibri"/>
                <a:sym typeface="Calibri"/>
              </a:defRPr>
            </a:lvl4pPr>
            <a:lvl5pPr indent="-342900" lvl="4" marL="2286000" marR="0" rtl="0" algn="l">
              <a:spcBef>
                <a:spcPts val="360"/>
              </a:spcBef>
              <a:spcAft>
                <a:spcPts val="0"/>
              </a:spcAft>
              <a:buClr>
                <a:srgbClr val="3F3F3F"/>
              </a:buClr>
              <a:buSzPts val="1800"/>
              <a:buFont typeface="Calibri"/>
              <a:buChar char="»"/>
              <a:defRPr b="0" i="0" sz="1800" u="none" cap="none" strike="noStrike">
                <a:solidFill>
                  <a:srgbClr val="3F3F3F"/>
                </a:solidFill>
                <a:latin typeface="Calibri"/>
                <a:ea typeface="Calibri"/>
                <a:cs typeface="Calibri"/>
                <a:sym typeface="Calibri"/>
              </a:defRPr>
            </a:lvl5pPr>
            <a:lvl6pPr indent="-342900" lvl="5" marL="2743200" marR="0" rtl="0" algn="l">
              <a:spcBef>
                <a:spcPts val="360"/>
              </a:spcBef>
              <a:spcAft>
                <a:spcPts val="0"/>
              </a:spcAft>
              <a:buClr>
                <a:schemeClr val="dk1"/>
              </a:buClr>
              <a:buSzPts val="1800"/>
              <a:buFont typeface="Calibri"/>
              <a:buChar char="»"/>
              <a:defRPr b="0" i="0" sz="1800" u="none" cap="none" strike="noStrike">
                <a:solidFill>
                  <a:schemeClr val="dk1"/>
                </a:solidFill>
                <a:latin typeface="Calibri"/>
                <a:ea typeface="Calibri"/>
                <a:cs typeface="Calibri"/>
                <a:sym typeface="Calibri"/>
              </a:defRPr>
            </a:lvl6pPr>
            <a:lvl7pPr indent="-342900" lvl="6" marL="3200400" marR="0" rtl="0" algn="l">
              <a:spcBef>
                <a:spcPts val="360"/>
              </a:spcBef>
              <a:spcAft>
                <a:spcPts val="0"/>
              </a:spcAft>
              <a:buClr>
                <a:schemeClr val="dk1"/>
              </a:buClr>
              <a:buSzPts val="1800"/>
              <a:buFont typeface="Calibri"/>
              <a:buChar char="»"/>
              <a:defRPr b="0" i="0" sz="1800" u="none" cap="none" strike="noStrike">
                <a:solidFill>
                  <a:schemeClr val="dk1"/>
                </a:solidFill>
                <a:latin typeface="Calibri"/>
                <a:ea typeface="Calibri"/>
                <a:cs typeface="Calibri"/>
                <a:sym typeface="Calibri"/>
              </a:defRPr>
            </a:lvl7pPr>
            <a:lvl8pPr indent="-342900" lvl="7" marL="3657600" marR="0" rtl="0" algn="l">
              <a:spcBef>
                <a:spcPts val="360"/>
              </a:spcBef>
              <a:spcAft>
                <a:spcPts val="0"/>
              </a:spcAft>
              <a:buClr>
                <a:schemeClr val="dk1"/>
              </a:buClr>
              <a:buSzPts val="1800"/>
              <a:buFont typeface="Calibri"/>
              <a:buChar char="»"/>
              <a:defRPr b="0" i="0" sz="1800" u="none" cap="none" strike="noStrike">
                <a:solidFill>
                  <a:schemeClr val="dk1"/>
                </a:solidFill>
                <a:latin typeface="Calibri"/>
                <a:ea typeface="Calibri"/>
                <a:cs typeface="Calibri"/>
                <a:sym typeface="Calibri"/>
              </a:defRPr>
            </a:lvl8pPr>
            <a:lvl9pPr indent="-342900" lvl="8" marL="4114800" marR="0" rtl="0" algn="l">
              <a:spcBef>
                <a:spcPts val="360"/>
              </a:spcBef>
              <a:spcAft>
                <a:spcPts val="0"/>
              </a:spcAft>
              <a:buClr>
                <a:schemeClr val="dk1"/>
              </a:buClr>
              <a:buSzPts val="1800"/>
              <a:buFont typeface="Calibri"/>
              <a:buChar char="»"/>
              <a:defRPr b="0" i="0" sz="1800" u="none" cap="none" strike="noStrike">
                <a:solidFill>
                  <a:schemeClr val="dk1"/>
                </a:solidFill>
                <a:latin typeface="Calibri"/>
                <a:ea typeface="Calibri"/>
                <a:cs typeface="Calibri"/>
                <a:sym typeface="Calibri"/>
              </a:defRPr>
            </a:lvl9pPr>
          </a:lstStyle>
          <a:p/>
        </p:txBody>
      </p:sp>
      <p:sp>
        <p:nvSpPr>
          <p:cNvPr id="74" name="Google Shape;74;p20"/>
          <p:cNvSpPr txBox="1"/>
          <p:nvPr>
            <p:ph idx="2" type="body"/>
          </p:nvPr>
        </p:nvSpPr>
        <p:spPr>
          <a:xfrm>
            <a:off x="6197600" y="1600200"/>
            <a:ext cx="5384700" cy="4526100"/>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rgbClr val="3F4056"/>
              </a:buClr>
              <a:buSzPts val="2800"/>
              <a:buFont typeface="Calibri"/>
              <a:buChar char="•"/>
              <a:defRPr b="0" i="0" sz="2800" u="none" cap="none" strike="noStrike">
                <a:solidFill>
                  <a:srgbClr val="3F4056"/>
                </a:solidFill>
                <a:latin typeface="Calibri"/>
                <a:ea typeface="Calibri"/>
                <a:cs typeface="Calibri"/>
                <a:sym typeface="Calibri"/>
              </a:defRPr>
            </a:lvl1pPr>
            <a:lvl2pPr indent="-381000" lvl="1" marL="914400" marR="0" rtl="0" algn="l">
              <a:spcBef>
                <a:spcPts val="480"/>
              </a:spcBef>
              <a:spcAft>
                <a:spcPts val="0"/>
              </a:spcAft>
              <a:buClr>
                <a:srgbClr val="3F3F3F"/>
              </a:buClr>
              <a:buSzPts val="2400"/>
              <a:buFont typeface="Calibri"/>
              <a:buChar char="–"/>
              <a:defRPr b="0" i="0" sz="2400" u="none" cap="none" strike="noStrike">
                <a:solidFill>
                  <a:srgbClr val="3F3F3F"/>
                </a:solidFill>
                <a:latin typeface="Calibri"/>
                <a:ea typeface="Calibri"/>
                <a:cs typeface="Calibri"/>
                <a:sym typeface="Calibri"/>
              </a:defRPr>
            </a:lvl2pPr>
            <a:lvl3pPr indent="-355600" lvl="2" marL="1371600" marR="0" rtl="0" algn="l">
              <a:spcBef>
                <a:spcPts val="400"/>
              </a:spcBef>
              <a:spcAft>
                <a:spcPts val="0"/>
              </a:spcAft>
              <a:buClr>
                <a:srgbClr val="3F3F3F"/>
              </a:buClr>
              <a:buSzPts val="2000"/>
              <a:buFont typeface="Calibri"/>
              <a:buChar char="•"/>
              <a:defRPr b="0" i="0" sz="2000" u="none" cap="none" strike="noStrike">
                <a:solidFill>
                  <a:srgbClr val="3F3F3F"/>
                </a:solidFill>
                <a:latin typeface="Calibri"/>
                <a:ea typeface="Calibri"/>
                <a:cs typeface="Calibri"/>
                <a:sym typeface="Calibri"/>
              </a:defRPr>
            </a:lvl3pPr>
            <a:lvl4pPr indent="-342900" lvl="3" marL="1828800" marR="0" rtl="0" algn="l">
              <a:spcBef>
                <a:spcPts val="360"/>
              </a:spcBef>
              <a:spcAft>
                <a:spcPts val="0"/>
              </a:spcAft>
              <a:buClr>
                <a:srgbClr val="3F3F3F"/>
              </a:buClr>
              <a:buSzPts val="1800"/>
              <a:buFont typeface="Calibri"/>
              <a:buChar char="–"/>
              <a:defRPr b="0" i="0" sz="1800" u="none" cap="none" strike="noStrike">
                <a:solidFill>
                  <a:srgbClr val="3F3F3F"/>
                </a:solidFill>
                <a:latin typeface="Calibri"/>
                <a:ea typeface="Calibri"/>
                <a:cs typeface="Calibri"/>
                <a:sym typeface="Calibri"/>
              </a:defRPr>
            </a:lvl4pPr>
            <a:lvl5pPr indent="-342900" lvl="4" marL="2286000" marR="0" rtl="0" algn="l">
              <a:spcBef>
                <a:spcPts val="360"/>
              </a:spcBef>
              <a:spcAft>
                <a:spcPts val="0"/>
              </a:spcAft>
              <a:buClr>
                <a:srgbClr val="3F3F3F"/>
              </a:buClr>
              <a:buSzPts val="1800"/>
              <a:buFont typeface="Calibri"/>
              <a:buChar char="»"/>
              <a:defRPr b="0" i="0" sz="1800" u="none" cap="none" strike="noStrike">
                <a:solidFill>
                  <a:srgbClr val="3F3F3F"/>
                </a:solidFill>
                <a:latin typeface="Calibri"/>
                <a:ea typeface="Calibri"/>
                <a:cs typeface="Calibri"/>
                <a:sym typeface="Calibri"/>
              </a:defRPr>
            </a:lvl5pPr>
            <a:lvl6pPr indent="-342900" lvl="5" marL="2743200" marR="0" rtl="0" algn="l">
              <a:spcBef>
                <a:spcPts val="360"/>
              </a:spcBef>
              <a:spcAft>
                <a:spcPts val="0"/>
              </a:spcAft>
              <a:buClr>
                <a:schemeClr val="dk1"/>
              </a:buClr>
              <a:buSzPts val="1800"/>
              <a:buFont typeface="Calibri"/>
              <a:buChar char="»"/>
              <a:defRPr b="0" i="0" sz="1800" u="none" cap="none" strike="noStrike">
                <a:solidFill>
                  <a:schemeClr val="dk1"/>
                </a:solidFill>
                <a:latin typeface="Calibri"/>
                <a:ea typeface="Calibri"/>
                <a:cs typeface="Calibri"/>
                <a:sym typeface="Calibri"/>
              </a:defRPr>
            </a:lvl6pPr>
            <a:lvl7pPr indent="-342900" lvl="6" marL="3200400" marR="0" rtl="0" algn="l">
              <a:spcBef>
                <a:spcPts val="360"/>
              </a:spcBef>
              <a:spcAft>
                <a:spcPts val="0"/>
              </a:spcAft>
              <a:buClr>
                <a:schemeClr val="dk1"/>
              </a:buClr>
              <a:buSzPts val="1800"/>
              <a:buFont typeface="Calibri"/>
              <a:buChar char="»"/>
              <a:defRPr b="0" i="0" sz="1800" u="none" cap="none" strike="noStrike">
                <a:solidFill>
                  <a:schemeClr val="dk1"/>
                </a:solidFill>
                <a:latin typeface="Calibri"/>
                <a:ea typeface="Calibri"/>
                <a:cs typeface="Calibri"/>
                <a:sym typeface="Calibri"/>
              </a:defRPr>
            </a:lvl7pPr>
            <a:lvl8pPr indent="-342900" lvl="7" marL="3657600" marR="0" rtl="0" algn="l">
              <a:spcBef>
                <a:spcPts val="360"/>
              </a:spcBef>
              <a:spcAft>
                <a:spcPts val="0"/>
              </a:spcAft>
              <a:buClr>
                <a:schemeClr val="dk1"/>
              </a:buClr>
              <a:buSzPts val="1800"/>
              <a:buFont typeface="Calibri"/>
              <a:buChar char="»"/>
              <a:defRPr b="0" i="0" sz="1800" u="none" cap="none" strike="noStrike">
                <a:solidFill>
                  <a:schemeClr val="dk1"/>
                </a:solidFill>
                <a:latin typeface="Calibri"/>
                <a:ea typeface="Calibri"/>
                <a:cs typeface="Calibri"/>
                <a:sym typeface="Calibri"/>
              </a:defRPr>
            </a:lvl8pPr>
            <a:lvl9pPr indent="-342900" lvl="8" marL="4114800" marR="0" rtl="0" algn="l">
              <a:spcBef>
                <a:spcPts val="360"/>
              </a:spcBef>
              <a:spcAft>
                <a:spcPts val="0"/>
              </a:spcAft>
              <a:buClr>
                <a:schemeClr val="dk1"/>
              </a:buClr>
              <a:buSzPts val="1800"/>
              <a:buFont typeface="Calibri"/>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transition>
    <p:fade thruBlk="1"/>
  </p:transition>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5" name="Shape 75"/>
        <p:cNvGrpSpPr/>
        <p:nvPr/>
      </p:nvGrpSpPr>
      <p:grpSpPr>
        <a:xfrm>
          <a:off x="0" y="0"/>
          <a:ext cx="0" cy="0"/>
          <a:chOff x="0" y="0"/>
          <a:chExt cx="0" cy="0"/>
        </a:xfrm>
      </p:grpSpPr>
      <p:sp>
        <p:nvSpPr>
          <p:cNvPr id="76" name="Google Shape;76;p21"/>
          <p:cNvSpPr txBox="1"/>
          <p:nvPr>
            <p:ph type="title"/>
          </p:nvPr>
        </p:nvSpPr>
        <p:spPr>
          <a:xfrm>
            <a:off x="609600" y="274638"/>
            <a:ext cx="10972800" cy="11430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Cambria"/>
                <a:ea typeface="Cambria"/>
                <a:cs typeface="Cambria"/>
                <a:sym typeface="Cambria"/>
              </a:defRPr>
            </a:lvl1pPr>
            <a:lvl2pPr lvl="1" marR="0" rtl="0" algn="ctr">
              <a:spcBef>
                <a:spcPts val="0"/>
              </a:spcBef>
              <a:spcAft>
                <a:spcPts val="0"/>
              </a:spcAft>
              <a:buSzPts val="1400"/>
              <a:buNone/>
              <a:defRPr b="0" i="0" sz="4400" u="none" cap="none" strike="noStrike">
                <a:solidFill>
                  <a:schemeClr val="dk2"/>
                </a:solidFill>
                <a:latin typeface="Cambria"/>
                <a:ea typeface="Cambria"/>
                <a:cs typeface="Cambria"/>
                <a:sym typeface="Cambria"/>
              </a:defRPr>
            </a:lvl2pPr>
            <a:lvl3pPr lvl="2" marR="0" rtl="0" algn="ctr">
              <a:spcBef>
                <a:spcPts val="0"/>
              </a:spcBef>
              <a:spcAft>
                <a:spcPts val="0"/>
              </a:spcAft>
              <a:buSzPts val="1400"/>
              <a:buNone/>
              <a:defRPr b="0" i="0" sz="4400" u="none" cap="none" strike="noStrike">
                <a:solidFill>
                  <a:schemeClr val="dk2"/>
                </a:solidFill>
                <a:latin typeface="Cambria"/>
                <a:ea typeface="Cambria"/>
                <a:cs typeface="Cambria"/>
                <a:sym typeface="Cambria"/>
              </a:defRPr>
            </a:lvl3pPr>
            <a:lvl4pPr lvl="3" marR="0" rtl="0" algn="ctr">
              <a:spcBef>
                <a:spcPts val="0"/>
              </a:spcBef>
              <a:spcAft>
                <a:spcPts val="0"/>
              </a:spcAft>
              <a:buSzPts val="1400"/>
              <a:buNone/>
              <a:defRPr b="0" i="0" sz="4400" u="none" cap="none" strike="noStrike">
                <a:solidFill>
                  <a:schemeClr val="dk2"/>
                </a:solidFill>
                <a:latin typeface="Cambria"/>
                <a:ea typeface="Cambria"/>
                <a:cs typeface="Cambria"/>
                <a:sym typeface="Cambria"/>
              </a:defRPr>
            </a:lvl4pPr>
            <a:lvl5pPr lvl="4" marR="0" rtl="0" algn="ctr">
              <a:spcBef>
                <a:spcPts val="0"/>
              </a:spcBef>
              <a:spcAft>
                <a:spcPts val="0"/>
              </a:spcAft>
              <a:buSzPts val="1400"/>
              <a:buNone/>
              <a:defRPr b="0" i="0" sz="4400" u="none" cap="none" strike="noStrike">
                <a:solidFill>
                  <a:schemeClr val="dk2"/>
                </a:solidFill>
                <a:latin typeface="Cambria"/>
                <a:ea typeface="Cambria"/>
                <a:cs typeface="Cambria"/>
                <a:sym typeface="Cambria"/>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77" name="Google Shape;77;p21"/>
          <p:cNvSpPr txBox="1"/>
          <p:nvPr>
            <p:ph idx="1" type="body"/>
          </p:nvPr>
        </p:nvSpPr>
        <p:spPr>
          <a:xfrm>
            <a:off x="609600" y="1535113"/>
            <a:ext cx="5386800" cy="639900"/>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rgbClr val="3F4056"/>
              </a:buClr>
              <a:buSzPts val="2400"/>
              <a:buFont typeface="Calibri"/>
              <a:buNone/>
              <a:defRPr b="1" i="0" sz="2400" u="none" cap="none" strike="noStrike">
                <a:solidFill>
                  <a:srgbClr val="3F4056"/>
                </a:solidFill>
                <a:latin typeface="Calibri"/>
                <a:ea typeface="Calibri"/>
                <a:cs typeface="Calibri"/>
                <a:sym typeface="Calibri"/>
              </a:defRPr>
            </a:lvl1pPr>
            <a:lvl2pPr indent="-228600" lvl="1" marL="914400" marR="0" rtl="0" algn="l">
              <a:spcBef>
                <a:spcPts val="400"/>
              </a:spcBef>
              <a:spcAft>
                <a:spcPts val="0"/>
              </a:spcAft>
              <a:buClr>
                <a:schemeClr val="dk1"/>
              </a:buClr>
              <a:buSzPts val="2000"/>
              <a:buFont typeface="Calibri"/>
              <a:buNone/>
              <a:defRPr b="1" i="0" sz="2000" u="none" cap="none" strike="noStrike">
                <a:solidFill>
                  <a:schemeClr val="dk1"/>
                </a:solidFill>
                <a:latin typeface="Calibri"/>
                <a:ea typeface="Calibri"/>
                <a:cs typeface="Calibri"/>
                <a:sym typeface="Calibri"/>
              </a:defRPr>
            </a:lvl2pPr>
            <a:lvl3pPr indent="-228600" lvl="2" marL="1371600" marR="0" rtl="0" algn="l">
              <a:spcBef>
                <a:spcPts val="360"/>
              </a:spcBef>
              <a:spcAft>
                <a:spcPts val="0"/>
              </a:spcAft>
              <a:buClr>
                <a:schemeClr val="dk1"/>
              </a:buClr>
              <a:buSzPts val="1800"/>
              <a:buFont typeface="Calibri"/>
              <a:buNone/>
              <a:defRPr b="1" i="0" sz="1800" u="none" cap="none" strike="noStrike">
                <a:solidFill>
                  <a:schemeClr val="dk1"/>
                </a:solidFill>
                <a:latin typeface="Calibri"/>
                <a:ea typeface="Calibri"/>
                <a:cs typeface="Calibri"/>
                <a:sym typeface="Calibri"/>
              </a:defRPr>
            </a:lvl3pPr>
            <a:lvl4pPr indent="-228600" lvl="3" marL="1828800" marR="0" rtl="0" algn="l">
              <a:spcBef>
                <a:spcPts val="320"/>
              </a:spcBef>
              <a:spcAft>
                <a:spcPts val="0"/>
              </a:spcAft>
              <a:buClr>
                <a:schemeClr val="dk1"/>
              </a:buClr>
              <a:buSzPts val="1600"/>
              <a:buFont typeface="Calibri"/>
              <a:buNone/>
              <a:defRPr b="1" i="0" sz="1600" u="none" cap="none" strike="noStrike">
                <a:solidFill>
                  <a:schemeClr val="dk1"/>
                </a:solidFill>
                <a:latin typeface="Calibri"/>
                <a:ea typeface="Calibri"/>
                <a:cs typeface="Calibri"/>
                <a:sym typeface="Calibri"/>
              </a:defRPr>
            </a:lvl4pPr>
            <a:lvl5pPr indent="-228600" lvl="4" marL="2286000" marR="0" rtl="0" algn="l">
              <a:spcBef>
                <a:spcPts val="320"/>
              </a:spcBef>
              <a:spcAft>
                <a:spcPts val="0"/>
              </a:spcAft>
              <a:buClr>
                <a:schemeClr val="dk1"/>
              </a:buClr>
              <a:buSzPts val="1600"/>
              <a:buFont typeface="Calibri"/>
              <a:buNone/>
              <a:defRPr b="1" i="0" sz="1600" u="none" cap="none" strike="noStrike">
                <a:solidFill>
                  <a:schemeClr val="dk1"/>
                </a:solidFill>
                <a:latin typeface="Calibri"/>
                <a:ea typeface="Calibri"/>
                <a:cs typeface="Calibri"/>
                <a:sym typeface="Calibri"/>
              </a:defRPr>
            </a:lvl5pPr>
            <a:lvl6pPr indent="-228600" lvl="5" marL="2743200" marR="0" rtl="0" algn="l">
              <a:spcBef>
                <a:spcPts val="320"/>
              </a:spcBef>
              <a:spcAft>
                <a:spcPts val="0"/>
              </a:spcAft>
              <a:buClr>
                <a:schemeClr val="dk1"/>
              </a:buClr>
              <a:buSzPts val="1600"/>
              <a:buFont typeface="Calibri"/>
              <a:buNone/>
              <a:defRPr b="1" i="0" sz="1600" u="none" cap="none" strike="noStrike">
                <a:solidFill>
                  <a:schemeClr val="dk1"/>
                </a:solidFill>
                <a:latin typeface="Calibri"/>
                <a:ea typeface="Calibri"/>
                <a:cs typeface="Calibri"/>
                <a:sym typeface="Calibri"/>
              </a:defRPr>
            </a:lvl6pPr>
            <a:lvl7pPr indent="-228600" lvl="6" marL="3200400" marR="0" rtl="0" algn="l">
              <a:spcBef>
                <a:spcPts val="320"/>
              </a:spcBef>
              <a:spcAft>
                <a:spcPts val="0"/>
              </a:spcAft>
              <a:buClr>
                <a:schemeClr val="dk1"/>
              </a:buClr>
              <a:buSzPts val="1600"/>
              <a:buFont typeface="Calibri"/>
              <a:buNone/>
              <a:defRPr b="1" i="0" sz="1600" u="none" cap="none" strike="noStrike">
                <a:solidFill>
                  <a:schemeClr val="dk1"/>
                </a:solidFill>
                <a:latin typeface="Calibri"/>
                <a:ea typeface="Calibri"/>
                <a:cs typeface="Calibri"/>
                <a:sym typeface="Calibri"/>
              </a:defRPr>
            </a:lvl7pPr>
            <a:lvl8pPr indent="-228600" lvl="7" marL="3657600" marR="0" rtl="0" algn="l">
              <a:spcBef>
                <a:spcPts val="320"/>
              </a:spcBef>
              <a:spcAft>
                <a:spcPts val="0"/>
              </a:spcAft>
              <a:buClr>
                <a:schemeClr val="dk1"/>
              </a:buClr>
              <a:buSzPts val="1600"/>
              <a:buFont typeface="Calibri"/>
              <a:buNone/>
              <a:defRPr b="1" i="0" sz="1600" u="none" cap="none" strike="noStrike">
                <a:solidFill>
                  <a:schemeClr val="dk1"/>
                </a:solidFill>
                <a:latin typeface="Calibri"/>
                <a:ea typeface="Calibri"/>
                <a:cs typeface="Calibri"/>
                <a:sym typeface="Calibri"/>
              </a:defRPr>
            </a:lvl8pPr>
            <a:lvl9pPr indent="-228600" lvl="8" marL="4114800" marR="0" rtl="0" algn="l">
              <a:spcBef>
                <a:spcPts val="320"/>
              </a:spcBef>
              <a:spcAft>
                <a:spcPts val="0"/>
              </a:spcAft>
              <a:buClr>
                <a:schemeClr val="dk1"/>
              </a:buClr>
              <a:buSzPts val="1600"/>
              <a:buFont typeface="Calibri"/>
              <a:buNone/>
              <a:defRPr b="1" i="0" sz="1600" u="none" cap="none" strike="noStrike">
                <a:solidFill>
                  <a:schemeClr val="dk1"/>
                </a:solidFill>
                <a:latin typeface="Calibri"/>
                <a:ea typeface="Calibri"/>
                <a:cs typeface="Calibri"/>
                <a:sym typeface="Calibri"/>
              </a:defRPr>
            </a:lvl9pPr>
          </a:lstStyle>
          <a:p/>
        </p:txBody>
      </p:sp>
      <p:sp>
        <p:nvSpPr>
          <p:cNvPr id="78" name="Google Shape;78;p21"/>
          <p:cNvSpPr txBox="1"/>
          <p:nvPr>
            <p:ph idx="2" type="body"/>
          </p:nvPr>
        </p:nvSpPr>
        <p:spPr>
          <a:xfrm>
            <a:off x="609600" y="2174875"/>
            <a:ext cx="5386800" cy="39513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3F4056"/>
              </a:buClr>
              <a:buSzPts val="2400"/>
              <a:buFont typeface="Calibri"/>
              <a:buChar char="•"/>
              <a:defRPr b="0" i="0" sz="2400" u="none" cap="none" strike="noStrike">
                <a:solidFill>
                  <a:srgbClr val="3F4056"/>
                </a:solidFill>
                <a:latin typeface="Calibri"/>
                <a:ea typeface="Calibri"/>
                <a:cs typeface="Calibri"/>
                <a:sym typeface="Calibri"/>
              </a:defRPr>
            </a:lvl1pPr>
            <a:lvl2pPr indent="-355600" lvl="1" marL="914400" marR="0" rtl="0" algn="l">
              <a:spcBef>
                <a:spcPts val="400"/>
              </a:spcBef>
              <a:spcAft>
                <a:spcPts val="0"/>
              </a:spcAft>
              <a:buClr>
                <a:srgbClr val="3F3F3F"/>
              </a:buClr>
              <a:buSzPts val="2000"/>
              <a:buFont typeface="Calibri"/>
              <a:buChar char="–"/>
              <a:defRPr b="0" i="0" sz="2000" u="none" cap="none" strike="noStrike">
                <a:solidFill>
                  <a:srgbClr val="3F3F3F"/>
                </a:solidFill>
                <a:latin typeface="Calibri"/>
                <a:ea typeface="Calibri"/>
                <a:cs typeface="Calibri"/>
                <a:sym typeface="Calibri"/>
              </a:defRPr>
            </a:lvl2pPr>
            <a:lvl3pPr indent="-342900" lvl="2" marL="1371600" marR="0" rtl="0" algn="l">
              <a:spcBef>
                <a:spcPts val="360"/>
              </a:spcBef>
              <a:spcAft>
                <a:spcPts val="0"/>
              </a:spcAft>
              <a:buClr>
                <a:srgbClr val="3F3F3F"/>
              </a:buClr>
              <a:buSzPts val="1800"/>
              <a:buFont typeface="Calibri"/>
              <a:buChar char="•"/>
              <a:defRPr b="0" i="0" sz="1800" u="none" cap="none" strike="noStrike">
                <a:solidFill>
                  <a:srgbClr val="3F3F3F"/>
                </a:solidFill>
                <a:latin typeface="Calibri"/>
                <a:ea typeface="Calibri"/>
                <a:cs typeface="Calibri"/>
                <a:sym typeface="Calibri"/>
              </a:defRPr>
            </a:lvl3pPr>
            <a:lvl4pPr indent="-330200" lvl="3" marL="1828800" marR="0" rtl="0" algn="l">
              <a:spcBef>
                <a:spcPts val="320"/>
              </a:spcBef>
              <a:spcAft>
                <a:spcPts val="0"/>
              </a:spcAft>
              <a:buClr>
                <a:srgbClr val="3F3F3F"/>
              </a:buClr>
              <a:buSzPts val="1600"/>
              <a:buFont typeface="Calibri"/>
              <a:buChar char="–"/>
              <a:defRPr b="0" i="0" sz="1600" u="none" cap="none" strike="noStrike">
                <a:solidFill>
                  <a:srgbClr val="3F3F3F"/>
                </a:solidFill>
                <a:latin typeface="Calibri"/>
                <a:ea typeface="Calibri"/>
                <a:cs typeface="Calibri"/>
                <a:sym typeface="Calibri"/>
              </a:defRPr>
            </a:lvl4pPr>
            <a:lvl5pPr indent="-330200" lvl="4" marL="2286000" marR="0" rtl="0" algn="l">
              <a:spcBef>
                <a:spcPts val="320"/>
              </a:spcBef>
              <a:spcAft>
                <a:spcPts val="0"/>
              </a:spcAft>
              <a:buClr>
                <a:srgbClr val="3F3F3F"/>
              </a:buClr>
              <a:buSzPts val="1600"/>
              <a:buFont typeface="Calibri"/>
              <a:buChar char="»"/>
              <a:defRPr b="0" i="0" sz="1600" u="none" cap="none" strike="noStrike">
                <a:solidFill>
                  <a:srgbClr val="3F3F3F"/>
                </a:solidFill>
                <a:latin typeface="Calibri"/>
                <a:ea typeface="Calibri"/>
                <a:cs typeface="Calibri"/>
                <a:sym typeface="Calibri"/>
              </a:defRPr>
            </a:lvl5pPr>
            <a:lvl6pPr indent="-330200" lvl="5" marL="2743200" marR="0" rtl="0" algn="l">
              <a:spcBef>
                <a:spcPts val="320"/>
              </a:spcBef>
              <a:spcAft>
                <a:spcPts val="0"/>
              </a:spcAft>
              <a:buClr>
                <a:schemeClr val="dk1"/>
              </a:buClr>
              <a:buSzPts val="1600"/>
              <a:buFont typeface="Calibri"/>
              <a:buChar char="»"/>
              <a:defRPr b="0" i="0" sz="1600" u="none" cap="none" strike="noStrike">
                <a:solidFill>
                  <a:schemeClr val="dk1"/>
                </a:solidFill>
                <a:latin typeface="Calibri"/>
                <a:ea typeface="Calibri"/>
                <a:cs typeface="Calibri"/>
                <a:sym typeface="Calibri"/>
              </a:defRPr>
            </a:lvl6pPr>
            <a:lvl7pPr indent="-330200" lvl="6" marL="3200400" marR="0" rtl="0" algn="l">
              <a:spcBef>
                <a:spcPts val="320"/>
              </a:spcBef>
              <a:spcAft>
                <a:spcPts val="0"/>
              </a:spcAft>
              <a:buClr>
                <a:schemeClr val="dk1"/>
              </a:buClr>
              <a:buSzPts val="1600"/>
              <a:buFont typeface="Calibri"/>
              <a:buChar char="»"/>
              <a:defRPr b="0" i="0" sz="1600" u="none" cap="none" strike="noStrike">
                <a:solidFill>
                  <a:schemeClr val="dk1"/>
                </a:solidFill>
                <a:latin typeface="Calibri"/>
                <a:ea typeface="Calibri"/>
                <a:cs typeface="Calibri"/>
                <a:sym typeface="Calibri"/>
              </a:defRPr>
            </a:lvl7pPr>
            <a:lvl8pPr indent="-330200" lvl="7" marL="3657600" marR="0" rtl="0" algn="l">
              <a:spcBef>
                <a:spcPts val="320"/>
              </a:spcBef>
              <a:spcAft>
                <a:spcPts val="0"/>
              </a:spcAft>
              <a:buClr>
                <a:schemeClr val="dk1"/>
              </a:buClr>
              <a:buSzPts val="1600"/>
              <a:buFont typeface="Calibri"/>
              <a:buChar char="»"/>
              <a:defRPr b="0" i="0" sz="1600" u="none" cap="none" strike="noStrike">
                <a:solidFill>
                  <a:schemeClr val="dk1"/>
                </a:solidFill>
                <a:latin typeface="Calibri"/>
                <a:ea typeface="Calibri"/>
                <a:cs typeface="Calibri"/>
                <a:sym typeface="Calibri"/>
              </a:defRPr>
            </a:lvl8pPr>
            <a:lvl9pPr indent="-330200" lvl="8" marL="4114800" marR="0" rtl="0" algn="l">
              <a:spcBef>
                <a:spcPts val="320"/>
              </a:spcBef>
              <a:spcAft>
                <a:spcPts val="0"/>
              </a:spcAft>
              <a:buClr>
                <a:schemeClr val="dk1"/>
              </a:buClr>
              <a:buSzPts val="1600"/>
              <a:buFont typeface="Calibri"/>
              <a:buChar char="»"/>
              <a:defRPr b="0" i="0" sz="1600" u="none" cap="none" strike="noStrike">
                <a:solidFill>
                  <a:schemeClr val="dk1"/>
                </a:solidFill>
                <a:latin typeface="Calibri"/>
                <a:ea typeface="Calibri"/>
                <a:cs typeface="Calibri"/>
                <a:sym typeface="Calibri"/>
              </a:defRPr>
            </a:lvl9pPr>
          </a:lstStyle>
          <a:p/>
        </p:txBody>
      </p:sp>
      <p:sp>
        <p:nvSpPr>
          <p:cNvPr id="79" name="Google Shape;79;p21"/>
          <p:cNvSpPr txBox="1"/>
          <p:nvPr>
            <p:ph idx="3" type="body"/>
          </p:nvPr>
        </p:nvSpPr>
        <p:spPr>
          <a:xfrm>
            <a:off x="6193367" y="1535113"/>
            <a:ext cx="5388900" cy="639900"/>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rgbClr val="3F4056"/>
              </a:buClr>
              <a:buSzPts val="2400"/>
              <a:buFont typeface="Calibri"/>
              <a:buNone/>
              <a:defRPr b="1" i="0" sz="2400" u="none" cap="none" strike="noStrike">
                <a:solidFill>
                  <a:srgbClr val="3F4056"/>
                </a:solidFill>
                <a:latin typeface="Calibri"/>
                <a:ea typeface="Calibri"/>
                <a:cs typeface="Calibri"/>
                <a:sym typeface="Calibri"/>
              </a:defRPr>
            </a:lvl1pPr>
            <a:lvl2pPr indent="-228600" lvl="1" marL="914400" marR="0" rtl="0" algn="l">
              <a:spcBef>
                <a:spcPts val="400"/>
              </a:spcBef>
              <a:spcAft>
                <a:spcPts val="0"/>
              </a:spcAft>
              <a:buClr>
                <a:schemeClr val="dk1"/>
              </a:buClr>
              <a:buSzPts val="2000"/>
              <a:buFont typeface="Calibri"/>
              <a:buNone/>
              <a:defRPr b="1" i="0" sz="2000" u="none" cap="none" strike="noStrike">
                <a:solidFill>
                  <a:schemeClr val="dk1"/>
                </a:solidFill>
                <a:latin typeface="Calibri"/>
                <a:ea typeface="Calibri"/>
                <a:cs typeface="Calibri"/>
                <a:sym typeface="Calibri"/>
              </a:defRPr>
            </a:lvl2pPr>
            <a:lvl3pPr indent="-228600" lvl="2" marL="1371600" marR="0" rtl="0" algn="l">
              <a:spcBef>
                <a:spcPts val="360"/>
              </a:spcBef>
              <a:spcAft>
                <a:spcPts val="0"/>
              </a:spcAft>
              <a:buClr>
                <a:schemeClr val="dk1"/>
              </a:buClr>
              <a:buSzPts val="1800"/>
              <a:buFont typeface="Calibri"/>
              <a:buNone/>
              <a:defRPr b="1" i="0" sz="1800" u="none" cap="none" strike="noStrike">
                <a:solidFill>
                  <a:schemeClr val="dk1"/>
                </a:solidFill>
                <a:latin typeface="Calibri"/>
                <a:ea typeface="Calibri"/>
                <a:cs typeface="Calibri"/>
                <a:sym typeface="Calibri"/>
              </a:defRPr>
            </a:lvl3pPr>
            <a:lvl4pPr indent="-228600" lvl="3" marL="1828800" marR="0" rtl="0" algn="l">
              <a:spcBef>
                <a:spcPts val="320"/>
              </a:spcBef>
              <a:spcAft>
                <a:spcPts val="0"/>
              </a:spcAft>
              <a:buClr>
                <a:schemeClr val="dk1"/>
              </a:buClr>
              <a:buSzPts val="1600"/>
              <a:buFont typeface="Calibri"/>
              <a:buNone/>
              <a:defRPr b="1" i="0" sz="1600" u="none" cap="none" strike="noStrike">
                <a:solidFill>
                  <a:schemeClr val="dk1"/>
                </a:solidFill>
                <a:latin typeface="Calibri"/>
                <a:ea typeface="Calibri"/>
                <a:cs typeface="Calibri"/>
                <a:sym typeface="Calibri"/>
              </a:defRPr>
            </a:lvl4pPr>
            <a:lvl5pPr indent="-228600" lvl="4" marL="2286000" marR="0" rtl="0" algn="l">
              <a:spcBef>
                <a:spcPts val="320"/>
              </a:spcBef>
              <a:spcAft>
                <a:spcPts val="0"/>
              </a:spcAft>
              <a:buClr>
                <a:schemeClr val="dk1"/>
              </a:buClr>
              <a:buSzPts val="1600"/>
              <a:buFont typeface="Calibri"/>
              <a:buNone/>
              <a:defRPr b="1" i="0" sz="1600" u="none" cap="none" strike="noStrike">
                <a:solidFill>
                  <a:schemeClr val="dk1"/>
                </a:solidFill>
                <a:latin typeface="Calibri"/>
                <a:ea typeface="Calibri"/>
                <a:cs typeface="Calibri"/>
                <a:sym typeface="Calibri"/>
              </a:defRPr>
            </a:lvl5pPr>
            <a:lvl6pPr indent="-228600" lvl="5" marL="2743200" marR="0" rtl="0" algn="l">
              <a:spcBef>
                <a:spcPts val="320"/>
              </a:spcBef>
              <a:spcAft>
                <a:spcPts val="0"/>
              </a:spcAft>
              <a:buClr>
                <a:schemeClr val="dk1"/>
              </a:buClr>
              <a:buSzPts val="1600"/>
              <a:buFont typeface="Calibri"/>
              <a:buNone/>
              <a:defRPr b="1" i="0" sz="1600" u="none" cap="none" strike="noStrike">
                <a:solidFill>
                  <a:schemeClr val="dk1"/>
                </a:solidFill>
                <a:latin typeface="Calibri"/>
                <a:ea typeface="Calibri"/>
                <a:cs typeface="Calibri"/>
                <a:sym typeface="Calibri"/>
              </a:defRPr>
            </a:lvl6pPr>
            <a:lvl7pPr indent="-228600" lvl="6" marL="3200400" marR="0" rtl="0" algn="l">
              <a:spcBef>
                <a:spcPts val="320"/>
              </a:spcBef>
              <a:spcAft>
                <a:spcPts val="0"/>
              </a:spcAft>
              <a:buClr>
                <a:schemeClr val="dk1"/>
              </a:buClr>
              <a:buSzPts val="1600"/>
              <a:buFont typeface="Calibri"/>
              <a:buNone/>
              <a:defRPr b="1" i="0" sz="1600" u="none" cap="none" strike="noStrike">
                <a:solidFill>
                  <a:schemeClr val="dk1"/>
                </a:solidFill>
                <a:latin typeface="Calibri"/>
                <a:ea typeface="Calibri"/>
                <a:cs typeface="Calibri"/>
                <a:sym typeface="Calibri"/>
              </a:defRPr>
            </a:lvl7pPr>
            <a:lvl8pPr indent="-228600" lvl="7" marL="3657600" marR="0" rtl="0" algn="l">
              <a:spcBef>
                <a:spcPts val="320"/>
              </a:spcBef>
              <a:spcAft>
                <a:spcPts val="0"/>
              </a:spcAft>
              <a:buClr>
                <a:schemeClr val="dk1"/>
              </a:buClr>
              <a:buSzPts val="1600"/>
              <a:buFont typeface="Calibri"/>
              <a:buNone/>
              <a:defRPr b="1" i="0" sz="1600" u="none" cap="none" strike="noStrike">
                <a:solidFill>
                  <a:schemeClr val="dk1"/>
                </a:solidFill>
                <a:latin typeface="Calibri"/>
                <a:ea typeface="Calibri"/>
                <a:cs typeface="Calibri"/>
                <a:sym typeface="Calibri"/>
              </a:defRPr>
            </a:lvl8pPr>
            <a:lvl9pPr indent="-228600" lvl="8" marL="4114800" marR="0" rtl="0" algn="l">
              <a:spcBef>
                <a:spcPts val="320"/>
              </a:spcBef>
              <a:spcAft>
                <a:spcPts val="0"/>
              </a:spcAft>
              <a:buClr>
                <a:schemeClr val="dk1"/>
              </a:buClr>
              <a:buSzPts val="1600"/>
              <a:buFont typeface="Calibri"/>
              <a:buNone/>
              <a:defRPr b="1" i="0" sz="1600" u="none" cap="none" strike="noStrike">
                <a:solidFill>
                  <a:schemeClr val="dk1"/>
                </a:solidFill>
                <a:latin typeface="Calibri"/>
                <a:ea typeface="Calibri"/>
                <a:cs typeface="Calibri"/>
                <a:sym typeface="Calibri"/>
              </a:defRPr>
            </a:lvl9pPr>
          </a:lstStyle>
          <a:p/>
        </p:txBody>
      </p:sp>
      <p:sp>
        <p:nvSpPr>
          <p:cNvPr id="80" name="Google Shape;80;p21"/>
          <p:cNvSpPr txBox="1"/>
          <p:nvPr>
            <p:ph idx="4" type="body"/>
          </p:nvPr>
        </p:nvSpPr>
        <p:spPr>
          <a:xfrm>
            <a:off x="6193367" y="2174875"/>
            <a:ext cx="5388900" cy="39513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3F4056"/>
              </a:buClr>
              <a:buSzPts val="2400"/>
              <a:buFont typeface="Calibri"/>
              <a:buChar char="•"/>
              <a:defRPr b="0" i="0" sz="2400" u="none" cap="none" strike="noStrike">
                <a:solidFill>
                  <a:srgbClr val="3F4056"/>
                </a:solidFill>
                <a:latin typeface="Calibri"/>
                <a:ea typeface="Calibri"/>
                <a:cs typeface="Calibri"/>
                <a:sym typeface="Calibri"/>
              </a:defRPr>
            </a:lvl1pPr>
            <a:lvl2pPr indent="-355600" lvl="1" marL="914400" marR="0" rtl="0" algn="l">
              <a:spcBef>
                <a:spcPts val="400"/>
              </a:spcBef>
              <a:spcAft>
                <a:spcPts val="0"/>
              </a:spcAft>
              <a:buClr>
                <a:srgbClr val="3F3F3F"/>
              </a:buClr>
              <a:buSzPts val="2000"/>
              <a:buFont typeface="Calibri"/>
              <a:buChar char="–"/>
              <a:defRPr b="0" i="0" sz="2000" u="none" cap="none" strike="noStrike">
                <a:solidFill>
                  <a:srgbClr val="3F3F3F"/>
                </a:solidFill>
                <a:latin typeface="Calibri"/>
                <a:ea typeface="Calibri"/>
                <a:cs typeface="Calibri"/>
                <a:sym typeface="Calibri"/>
              </a:defRPr>
            </a:lvl2pPr>
            <a:lvl3pPr indent="-342900" lvl="2" marL="1371600" marR="0" rtl="0" algn="l">
              <a:spcBef>
                <a:spcPts val="360"/>
              </a:spcBef>
              <a:spcAft>
                <a:spcPts val="0"/>
              </a:spcAft>
              <a:buClr>
                <a:srgbClr val="3F3F3F"/>
              </a:buClr>
              <a:buSzPts val="1800"/>
              <a:buFont typeface="Calibri"/>
              <a:buChar char="•"/>
              <a:defRPr b="0" i="0" sz="1800" u="none" cap="none" strike="noStrike">
                <a:solidFill>
                  <a:srgbClr val="3F3F3F"/>
                </a:solidFill>
                <a:latin typeface="Calibri"/>
                <a:ea typeface="Calibri"/>
                <a:cs typeface="Calibri"/>
                <a:sym typeface="Calibri"/>
              </a:defRPr>
            </a:lvl3pPr>
            <a:lvl4pPr indent="-330200" lvl="3" marL="1828800" marR="0" rtl="0" algn="l">
              <a:spcBef>
                <a:spcPts val="320"/>
              </a:spcBef>
              <a:spcAft>
                <a:spcPts val="0"/>
              </a:spcAft>
              <a:buClr>
                <a:srgbClr val="3F3F3F"/>
              </a:buClr>
              <a:buSzPts val="1600"/>
              <a:buFont typeface="Calibri"/>
              <a:buChar char="–"/>
              <a:defRPr b="0" i="0" sz="1600" u="none" cap="none" strike="noStrike">
                <a:solidFill>
                  <a:srgbClr val="3F3F3F"/>
                </a:solidFill>
                <a:latin typeface="Calibri"/>
                <a:ea typeface="Calibri"/>
                <a:cs typeface="Calibri"/>
                <a:sym typeface="Calibri"/>
              </a:defRPr>
            </a:lvl4pPr>
            <a:lvl5pPr indent="-330200" lvl="4" marL="2286000" marR="0" rtl="0" algn="l">
              <a:spcBef>
                <a:spcPts val="320"/>
              </a:spcBef>
              <a:spcAft>
                <a:spcPts val="0"/>
              </a:spcAft>
              <a:buClr>
                <a:srgbClr val="3F3F3F"/>
              </a:buClr>
              <a:buSzPts val="1600"/>
              <a:buFont typeface="Calibri"/>
              <a:buChar char="»"/>
              <a:defRPr b="0" i="0" sz="1600" u="none" cap="none" strike="noStrike">
                <a:solidFill>
                  <a:srgbClr val="3F3F3F"/>
                </a:solidFill>
                <a:latin typeface="Calibri"/>
                <a:ea typeface="Calibri"/>
                <a:cs typeface="Calibri"/>
                <a:sym typeface="Calibri"/>
              </a:defRPr>
            </a:lvl5pPr>
            <a:lvl6pPr indent="-330200" lvl="5" marL="2743200" marR="0" rtl="0" algn="l">
              <a:spcBef>
                <a:spcPts val="320"/>
              </a:spcBef>
              <a:spcAft>
                <a:spcPts val="0"/>
              </a:spcAft>
              <a:buClr>
                <a:schemeClr val="dk1"/>
              </a:buClr>
              <a:buSzPts val="1600"/>
              <a:buFont typeface="Calibri"/>
              <a:buChar char="»"/>
              <a:defRPr b="0" i="0" sz="1600" u="none" cap="none" strike="noStrike">
                <a:solidFill>
                  <a:schemeClr val="dk1"/>
                </a:solidFill>
                <a:latin typeface="Calibri"/>
                <a:ea typeface="Calibri"/>
                <a:cs typeface="Calibri"/>
                <a:sym typeface="Calibri"/>
              </a:defRPr>
            </a:lvl6pPr>
            <a:lvl7pPr indent="-330200" lvl="6" marL="3200400" marR="0" rtl="0" algn="l">
              <a:spcBef>
                <a:spcPts val="320"/>
              </a:spcBef>
              <a:spcAft>
                <a:spcPts val="0"/>
              </a:spcAft>
              <a:buClr>
                <a:schemeClr val="dk1"/>
              </a:buClr>
              <a:buSzPts val="1600"/>
              <a:buFont typeface="Calibri"/>
              <a:buChar char="»"/>
              <a:defRPr b="0" i="0" sz="1600" u="none" cap="none" strike="noStrike">
                <a:solidFill>
                  <a:schemeClr val="dk1"/>
                </a:solidFill>
                <a:latin typeface="Calibri"/>
                <a:ea typeface="Calibri"/>
                <a:cs typeface="Calibri"/>
                <a:sym typeface="Calibri"/>
              </a:defRPr>
            </a:lvl7pPr>
            <a:lvl8pPr indent="-330200" lvl="7" marL="3657600" marR="0" rtl="0" algn="l">
              <a:spcBef>
                <a:spcPts val="320"/>
              </a:spcBef>
              <a:spcAft>
                <a:spcPts val="0"/>
              </a:spcAft>
              <a:buClr>
                <a:schemeClr val="dk1"/>
              </a:buClr>
              <a:buSzPts val="1600"/>
              <a:buFont typeface="Calibri"/>
              <a:buChar char="»"/>
              <a:defRPr b="0" i="0" sz="1600" u="none" cap="none" strike="noStrike">
                <a:solidFill>
                  <a:schemeClr val="dk1"/>
                </a:solidFill>
                <a:latin typeface="Calibri"/>
                <a:ea typeface="Calibri"/>
                <a:cs typeface="Calibri"/>
                <a:sym typeface="Calibri"/>
              </a:defRPr>
            </a:lvl8pPr>
            <a:lvl9pPr indent="-330200" lvl="8" marL="4114800" marR="0" rtl="0" algn="l">
              <a:spcBef>
                <a:spcPts val="320"/>
              </a:spcBef>
              <a:spcAft>
                <a:spcPts val="0"/>
              </a:spcAft>
              <a:buClr>
                <a:schemeClr val="dk1"/>
              </a:buClr>
              <a:buSzPts val="1600"/>
              <a:buFont typeface="Calibri"/>
              <a:buChar char="»"/>
              <a:defRPr b="0" i="0" sz="1600" u="none" cap="none" strike="noStrike">
                <a:solidFill>
                  <a:schemeClr val="dk1"/>
                </a:solidFill>
                <a:latin typeface="Calibri"/>
                <a:ea typeface="Calibri"/>
                <a:cs typeface="Calibri"/>
                <a:sym typeface="Calibri"/>
              </a:defRPr>
            </a:lvl9pPr>
          </a:lstStyle>
          <a:p/>
        </p:txBody>
      </p:sp>
    </p:spTree>
  </p:cSld>
  <p:clrMapOvr>
    <a:masterClrMapping/>
  </p:clrMapOvr>
  <p:transition>
    <p:fade thruBlk="1"/>
  </p:transition>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1" name="Shape 81"/>
        <p:cNvGrpSpPr/>
        <p:nvPr/>
      </p:nvGrpSpPr>
      <p:grpSpPr>
        <a:xfrm>
          <a:off x="0" y="0"/>
          <a:ext cx="0" cy="0"/>
          <a:chOff x="0" y="0"/>
          <a:chExt cx="0" cy="0"/>
        </a:xfrm>
      </p:grpSpPr>
      <p:sp>
        <p:nvSpPr>
          <p:cNvPr id="82" name="Google Shape;82;p22"/>
          <p:cNvSpPr txBox="1"/>
          <p:nvPr>
            <p:ph type="title"/>
          </p:nvPr>
        </p:nvSpPr>
        <p:spPr>
          <a:xfrm>
            <a:off x="609600" y="274638"/>
            <a:ext cx="10972800" cy="11430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Cambria"/>
                <a:ea typeface="Cambria"/>
                <a:cs typeface="Cambria"/>
                <a:sym typeface="Cambria"/>
              </a:defRPr>
            </a:lvl1pPr>
            <a:lvl2pPr lvl="1" marR="0" rtl="0" algn="ctr">
              <a:spcBef>
                <a:spcPts val="0"/>
              </a:spcBef>
              <a:spcAft>
                <a:spcPts val="0"/>
              </a:spcAft>
              <a:buSzPts val="1400"/>
              <a:buNone/>
              <a:defRPr b="0" i="0" sz="4400" u="none" cap="none" strike="noStrike">
                <a:solidFill>
                  <a:schemeClr val="dk2"/>
                </a:solidFill>
                <a:latin typeface="Cambria"/>
                <a:ea typeface="Cambria"/>
                <a:cs typeface="Cambria"/>
                <a:sym typeface="Cambria"/>
              </a:defRPr>
            </a:lvl2pPr>
            <a:lvl3pPr lvl="2" marR="0" rtl="0" algn="ctr">
              <a:spcBef>
                <a:spcPts val="0"/>
              </a:spcBef>
              <a:spcAft>
                <a:spcPts val="0"/>
              </a:spcAft>
              <a:buSzPts val="1400"/>
              <a:buNone/>
              <a:defRPr b="0" i="0" sz="4400" u="none" cap="none" strike="noStrike">
                <a:solidFill>
                  <a:schemeClr val="dk2"/>
                </a:solidFill>
                <a:latin typeface="Cambria"/>
                <a:ea typeface="Cambria"/>
                <a:cs typeface="Cambria"/>
                <a:sym typeface="Cambria"/>
              </a:defRPr>
            </a:lvl3pPr>
            <a:lvl4pPr lvl="3" marR="0" rtl="0" algn="ctr">
              <a:spcBef>
                <a:spcPts val="0"/>
              </a:spcBef>
              <a:spcAft>
                <a:spcPts val="0"/>
              </a:spcAft>
              <a:buSzPts val="1400"/>
              <a:buNone/>
              <a:defRPr b="0" i="0" sz="4400" u="none" cap="none" strike="noStrike">
                <a:solidFill>
                  <a:schemeClr val="dk2"/>
                </a:solidFill>
                <a:latin typeface="Cambria"/>
                <a:ea typeface="Cambria"/>
                <a:cs typeface="Cambria"/>
                <a:sym typeface="Cambria"/>
              </a:defRPr>
            </a:lvl4pPr>
            <a:lvl5pPr lvl="4" marR="0" rtl="0" algn="ctr">
              <a:spcBef>
                <a:spcPts val="0"/>
              </a:spcBef>
              <a:spcAft>
                <a:spcPts val="0"/>
              </a:spcAft>
              <a:buSzPts val="1400"/>
              <a:buNone/>
              <a:defRPr b="0" i="0" sz="4400" u="none" cap="none" strike="noStrike">
                <a:solidFill>
                  <a:schemeClr val="dk2"/>
                </a:solidFill>
                <a:latin typeface="Cambria"/>
                <a:ea typeface="Cambria"/>
                <a:cs typeface="Cambria"/>
                <a:sym typeface="Cambria"/>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Tree>
  </p:cSld>
  <p:clrMapOvr>
    <a:masterClrMapping/>
  </p:clrMapOvr>
  <p:transition>
    <p:fade thruBlk="1"/>
  </p:transition>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3"/>
          <p:cNvSpPr txBox="1"/>
          <p:nvPr>
            <p:ph type="ctrTitle"/>
          </p:nvPr>
        </p:nvSpPr>
        <p:spPr>
          <a:xfrm>
            <a:off x="415611" y="992767"/>
            <a:ext cx="11360700" cy="2736900"/>
          </a:xfrm>
          <a:prstGeom prst="rect">
            <a:avLst/>
          </a:prstGeom>
          <a:noFill/>
          <a:ln>
            <a:noFill/>
          </a:ln>
        </p:spPr>
        <p:txBody>
          <a:bodyPr anchorCtr="0" anchor="b" bIns="121900" lIns="121900" spcFirstLastPara="1" rIns="121900" wrap="square" tIns="121900">
            <a:noAutofit/>
          </a:bodyPr>
          <a:lstStyle>
            <a:lvl1pPr lvl="0" rtl="0" algn="ctr">
              <a:spcBef>
                <a:spcPts val="0"/>
              </a:spcBef>
              <a:spcAft>
                <a:spcPts val="0"/>
              </a:spcAft>
              <a:buSzPts val="6900"/>
              <a:buChar char="●"/>
              <a:defRPr sz="6900"/>
            </a:lvl1pPr>
            <a:lvl2pPr lvl="1" rtl="0" algn="ctr">
              <a:spcBef>
                <a:spcPts val="0"/>
              </a:spcBef>
              <a:spcAft>
                <a:spcPts val="0"/>
              </a:spcAft>
              <a:buSzPts val="6900"/>
              <a:buChar char="○"/>
              <a:defRPr sz="6900"/>
            </a:lvl2pPr>
            <a:lvl3pPr lvl="2" rtl="0" algn="ctr">
              <a:spcBef>
                <a:spcPts val="0"/>
              </a:spcBef>
              <a:spcAft>
                <a:spcPts val="0"/>
              </a:spcAft>
              <a:buSzPts val="6900"/>
              <a:buChar char="■"/>
              <a:defRPr sz="6900"/>
            </a:lvl3pPr>
            <a:lvl4pPr lvl="3" rtl="0" algn="ctr">
              <a:spcBef>
                <a:spcPts val="0"/>
              </a:spcBef>
              <a:spcAft>
                <a:spcPts val="0"/>
              </a:spcAft>
              <a:buSzPts val="6900"/>
              <a:buChar char="●"/>
              <a:defRPr sz="6900"/>
            </a:lvl4pPr>
            <a:lvl5pPr lvl="4" rtl="0" algn="ctr">
              <a:spcBef>
                <a:spcPts val="0"/>
              </a:spcBef>
              <a:spcAft>
                <a:spcPts val="0"/>
              </a:spcAft>
              <a:buSzPts val="6900"/>
              <a:buChar char="○"/>
              <a:defRPr sz="6900"/>
            </a:lvl5pPr>
            <a:lvl6pPr lvl="5" rtl="0" algn="ctr">
              <a:spcBef>
                <a:spcPts val="0"/>
              </a:spcBef>
              <a:spcAft>
                <a:spcPts val="0"/>
              </a:spcAft>
              <a:buSzPts val="6900"/>
              <a:buChar char="■"/>
              <a:defRPr sz="6900"/>
            </a:lvl6pPr>
            <a:lvl7pPr lvl="6" rtl="0" algn="ctr">
              <a:spcBef>
                <a:spcPts val="0"/>
              </a:spcBef>
              <a:spcAft>
                <a:spcPts val="0"/>
              </a:spcAft>
              <a:buSzPts val="6900"/>
              <a:buChar char="●"/>
              <a:defRPr sz="6900"/>
            </a:lvl7pPr>
            <a:lvl8pPr lvl="7" rtl="0" algn="ctr">
              <a:spcBef>
                <a:spcPts val="0"/>
              </a:spcBef>
              <a:spcAft>
                <a:spcPts val="0"/>
              </a:spcAft>
              <a:buSzPts val="6900"/>
              <a:buChar char="○"/>
              <a:defRPr sz="6900"/>
            </a:lvl8pPr>
            <a:lvl9pPr lvl="8" rtl="0" algn="ctr">
              <a:spcBef>
                <a:spcPts val="0"/>
              </a:spcBef>
              <a:spcAft>
                <a:spcPts val="0"/>
              </a:spcAft>
              <a:buSzPts val="6900"/>
              <a:buChar char="■"/>
              <a:defRPr sz="6900"/>
            </a:lvl9pPr>
          </a:lstStyle>
          <a:p/>
        </p:txBody>
      </p:sp>
      <p:sp>
        <p:nvSpPr>
          <p:cNvPr id="17" name="Google Shape;17;p3"/>
          <p:cNvSpPr txBox="1"/>
          <p:nvPr>
            <p:ph idx="1" type="subTitle"/>
          </p:nvPr>
        </p:nvSpPr>
        <p:spPr>
          <a:xfrm>
            <a:off x="415600" y="3778833"/>
            <a:ext cx="11360700" cy="1056900"/>
          </a:xfrm>
          <a:prstGeom prst="rect">
            <a:avLst/>
          </a:prstGeom>
          <a:noFill/>
          <a:ln>
            <a:noFill/>
          </a:ln>
        </p:spPr>
        <p:txBody>
          <a:bodyPr anchorCtr="0" anchor="ctr" bIns="121900" lIns="121900" spcFirstLastPara="1" rIns="121900" wrap="square" tIns="121900">
            <a:noAutofit/>
          </a:bodyPr>
          <a:lstStyle>
            <a:lvl1pPr lvl="0" rtl="0" algn="ctr">
              <a:lnSpc>
                <a:spcPct val="100000"/>
              </a:lnSpc>
              <a:spcBef>
                <a:spcPts val="0"/>
              </a:spcBef>
              <a:spcAft>
                <a:spcPts val="0"/>
              </a:spcAft>
              <a:buSzPts val="3700"/>
              <a:buNone/>
              <a:defRPr sz="3700"/>
            </a:lvl1pPr>
            <a:lvl2pPr lvl="1" rtl="0" algn="ctr">
              <a:lnSpc>
                <a:spcPct val="100000"/>
              </a:lnSpc>
              <a:spcBef>
                <a:spcPts val="0"/>
              </a:spcBef>
              <a:spcAft>
                <a:spcPts val="0"/>
              </a:spcAft>
              <a:buSzPts val="3700"/>
              <a:buNone/>
              <a:defRPr sz="3700"/>
            </a:lvl2pPr>
            <a:lvl3pPr lvl="2" rtl="0" algn="ctr">
              <a:lnSpc>
                <a:spcPct val="100000"/>
              </a:lnSpc>
              <a:spcBef>
                <a:spcPts val="0"/>
              </a:spcBef>
              <a:spcAft>
                <a:spcPts val="0"/>
              </a:spcAft>
              <a:buSzPts val="3700"/>
              <a:buNone/>
              <a:defRPr sz="3700"/>
            </a:lvl3pPr>
            <a:lvl4pPr lvl="3" rtl="0" algn="ctr">
              <a:lnSpc>
                <a:spcPct val="100000"/>
              </a:lnSpc>
              <a:spcBef>
                <a:spcPts val="0"/>
              </a:spcBef>
              <a:spcAft>
                <a:spcPts val="0"/>
              </a:spcAft>
              <a:buSzPts val="3700"/>
              <a:buNone/>
              <a:defRPr sz="3700"/>
            </a:lvl4pPr>
            <a:lvl5pPr lvl="4" rtl="0" algn="ctr">
              <a:lnSpc>
                <a:spcPct val="100000"/>
              </a:lnSpc>
              <a:spcBef>
                <a:spcPts val="0"/>
              </a:spcBef>
              <a:spcAft>
                <a:spcPts val="0"/>
              </a:spcAft>
              <a:buSzPts val="3700"/>
              <a:buNone/>
              <a:defRPr sz="3700"/>
            </a:lvl5pPr>
            <a:lvl6pPr lvl="5" rtl="0" algn="ctr">
              <a:lnSpc>
                <a:spcPct val="100000"/>
              </a:lnSpc>
              <a:spcBef>
                <a:spcPts val="0"/>
              </a:spcBef>
              <a:spcAft>
                <a:spcPts val="0"/>
              </a:spcAft>
              <a:buSzPts val="3700"/>
              <a:buNone/>
              <a:defRPr sz="3700"/>
            </a:lvl6pPr>
            <a:lvl7pPr lvl="6" rtl="0" algn="ctr">
              <a:lnSpc>
                <a:spcPct val="100000"/>
              </a:lnSpc>
              <a:spcBef>
                <a:spcPts val="0"/>
              </a:spcBef>
              <a:spcAft>
                <a:spcPts val="0"/>
              </a:spcAft>
              <a:buSzPts val="3700"/>
              <a:buNone/>
              <a:defRPr sz="3700"/>
            </a:lvl7pPr>
            <a:lvl8pPr lvl="7" rtl="0" algn="ctr">
              <a:lnSpc>
                <a:spcPct val="100000"/>
              </a:lnSpc>
              <a:spcBef>
                <a:spcPts val="0"/>
              </a:spcBef>
              <a:spcAft>
                <a:spcPts val="0"/>
              </a:spcAft>
              <a:buSzPts val="3700"/>
              <a:buNone/>
              <a:defRPr sz="3700"/>
            </a:lvl8pPr>
            <a:lvl9pPr lvl="8" rtl="0" algn="ctr">
              <a:lnSpc>
                <a:spcPct val="100000"/>
              </a:lnSpc>
              <a:spcBef>
                <a:spcPts val="0"/>
              </a:spcBef>
              <a:spcAft>
                <a:spcPts val="0"/>
              </a:spcAft>
              <a:buSzPts val="3700"/>
              <a:buNone/>
              <a:defRPr sz="3700"/>
            </a:lvl9pPr>
          </a:lstStyle>
          <a:p/>
        </p:txBody>
      </p:sp>
      <p:sp>
        <p:nvSpPr>
          <p:cNvPr id="18" name="Google Shape;18;p3"/>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lvl="0" rtl="0">
              <a:buNone/>
              <a:defRPr sz="1900"/>
            </a:lvl1pPr>
            <a:lvl2pPr lvl="1" rtl="0">
              <a:buNone/>
              <a:defRPr sz="1900"/>
            </a:lvl2pPr>
            <a:lvl3pPr lvl="2" rtl="0">
              <a:buNone/>
              <a:defRPr sz="1900"/>
            </a:lvl3pPr>
            <a:lvl4pPr lvl="3" rtl="0">
              <a:buNone/>
              <a:defRPr sz="1900"/>
            </a:lvl4pPr>
            <a:lvl5pPr lvl="4" rtl="0">
              <a:buNone/>
              <a:defRPr sz="1900"/>
            </a:lvl5pPr>
            <a:lvl6pPr lvl="5" rtl="0">
              <a:buNone/>
              <a:defRPr sz="1900"/>
            </a:lvl6pPr>
            <a:lvl7pPr lvl="6" rtl="0">
              <a:buNone/>
              <a:defRPr sz="1900"/>
            </a:lvl7pPr>
            <a:lvl8pPr lvl="7" rtl="0">
              <a:buNone/>
              <a:defRPr sz="1900"/>
            </a:lvl8pPr>
            <a:lvl9pPr lvl="8" rtl="0">
              <a:buNone/>
              <a:defRPr sz="1900"/>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Dense with Caption" type="objTx">
  <p:cSld name="OBJECT_WITH_CAPTION_TEXT">
    <p:spTree>
      <p:nvGrpSpPr>
        <p:cNvPr id="83" name="Shape 83"/>
        <p:cNvGrpSpPr/>
        <p:nvPr/>
      </p:nvGrpSpPr>
      <p:grpSpPr>
        <a:xfrm>
          <a:off x="0" y="0"/>
          <a:ext cx="0" cy="0"/>
          <a:chOff x="0" y="0"/>
          <a:chExt cx="0" cy="0"/>
        </a:xfrm>
      </p:grpSpPr>
      <p:sp>
        <p:nvSpPr>
          <p:cNvPr id="84" name="Google Shape;84;p23"/>
          <p:cNvSpPr txBox="1"/>
          <p:nvPr>
            <p:ph type="title"/>
          </p:nvPr>
        </p:nvSpPr>
        <p:spPr>
          <a:xfrm>
            <a:off x="609600" y="273050"/>
            <a:ext cx="4011000" cy="1162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2000" u="none" cap="none" strike="noStrike">
                <a:solidFill>
                  <a:schemeClr val="dk2"/>
                </a:solidFill>
                <a:latin typeface="Cambria"/>
                <a:ea typeface="Cambria"/>
                <a:cs typeface="Cambria"/>
                <a:sym typeface="Cambria"/>
              </a:defRPr>
            </a:lvl1pPr>
            <a:lvl2pPr lvl="1" marR="0" rtl="0" algn="ctr">
              <a:spcBef>
                <a:spcPts val="0"/>
              </a:spcBef>
              <a:spcAft>
                <a:spcPts val="0"/>
              </a:spcAft>
              <a:buSzPts val="1400"/>
              <a:buNone/>
              <a:defRPr b="0" i="0" sz="4400" u="none" cap="none" strike="noStrike">
                <a:solidFill>
                  <a:schemeClr val="dk2"/>
                </a:solidFill>
                <a:latin typeface="Cambria"/>
                <a:ea typeface="Cambria"/>
                <a:cs typeface="Cambria"/>
                <a:sym typeface="Cambria"/>
              </a:defRPr>
            </a:lvl2pPr>
            <a:lvl3pPr lvl="2" marR="0" rtl="0" algn="ctr">
              <a:spcBef>
                <a:spcPts val="0"/>
              </a:spcBef>
              <a:spcAft>
                <a:spcPts val="0"/>
              </a:spcAft>
              <a:buSzPts val="1400"/>
              <a:buNone/>
              <a:defRPr b="0" i="0" sz="4400" u="none" cap="none" strike="noStrike">
                <a:solidFill>
                  <a:schemeClr val="dk2"/>
                </a:solidFill>
                <a:latin typeface="Cambria"/>
                <a:ea typeface="Cambria"/>
                <a:cs typeface="Cambria"/>
                <a:sym typeface="Cambria"/>
              </a:defRPr>
            </a:lvl3pPr>
            <a:lvl4pPr lvl="3" marR="0" rtl="0" algn="ctr">
              <a:spcBef>
                <a:spcPts val="0"/>
              </a:spcBef>
              <a:spcAft>
                <a:spcPts val="0"/>
              </a:spcAft>
              <a:buSzPts val="1400"/>
              <a:buNone/>
              <a:defRPr b="0" i="0" sz="4400" u="none" cap="none" strike="noStrike">
                <a:solidFill>
                  <a:schemeClr val="dk2"/>
                </a:solidFill>
                <a:latin typeface="Cambria"/>
                <a:ea typeface="Cambria"/>
                <a:cs typeface="Cambria"/>
                <a:sym typeface="Cambria"/>
              </a:defRPr>
            </a:lvl4pPr>
            <a:lvl5pPr lvl="4" marR="0" rtl="0" algn="ctr">
              <a:spcBef>
                <a:spcPts val="0"/>
              </a:spcBef>
              <a:spcAft>
                <a:spcPts val="0"/>
              </a:spcAft>
              <a:buSzPts val="1400"/>
              <a:buNone/>
              <a:defRPr b="0" i="0" sz="4400" u="none" cap="none" strike="noStrike">
                <a:solidFill>
                  <a:schemeClr val="dk2"/>
                </a:solidFill>
                <a:latin typeface="Cambria"/>
                <a:ea typeface="Cambria"/>
                <a:cs typeface="Cambria"/>
                <a:sym typeface="Cambria"/>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85" name="Google Shape;85;p23"/>
          <p:cNvSpPr txBox="1"/>
          <p:nvPr>
            <p:ph idx="1" type="body"/>
          </p:nvPr>
        </p:nvSpPr>
        <p:spPr>
          <a:xfrm>
            <a:off x="4766733" y="273050"/>
            <a:ext cx="6815700" cy="5853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3F4056"/>
              </a:buClr>
              <a:buSzPts val="3200"/>
              <a:buFont typeface="Calibri"/>
              <a:buChar char="•"/>
              <a:defRPr b="0" i="0" sz="3200" u="none" cap="none" strike="noStrike">
                <a:solidFill>
                  <a:srgbClr val="3F4056"/>
                </a:solidFill>
                <a:latin typeface="Calibri"/>
                <a:ea typeface="Calibri"/>
                <a:cs typeface="Calibri"/>
                <a:sym typeface="Calibri"/>
              </a:defRPr>
            </a:lvl1pPr>
            <a:lvl2pPr indent="-406400" lvl="1" marL="914400" marR="0" rtl="0" algn="l">
              <a:spcBef>
                <a:spcPts val="560"/>
              </a:spcBef>
              <a:spcAft>
                <a:spcPts val="0"/>
              </a:spcAft>
              <a:buClr>
                <a:srgbClr val="3F3F3F"/>
              </a:buClr>
              <a:buSzPts val="2800"/>
              <a:buFont typeface="Calibri"/>
              <a:buChar char="–"/>
              <a:defRPr b="0" i="0" sz="2800" u="none" cap="none" strike="noStrike">
                <a:solidFill>
                  <a:srgbClr val="3F3F3F"/>
                </a:solidFill>
                <a:latin typeface="Calibri"/>
                <a:ea typeface="Calibri"/>
                <a:cs typeface="Calibri"/>
                <a:sym typeface="Calibri"/>
              </a:defRPr>
            </a:lvl2pPr>
            <a:lvl3pPr indent="-381000" lvl="2" marL="1371600" marR="0" rtl="0" algn="l">
              <a:spcBef>
                <a:spcPts val="480"/>
              </a:spcBef>
              <a:spcAft>
                <a:spcPts val="0"/>
              </a:spcAft>
              <a:buClr>
                <a:srgbClr val="3F3F3F"/>
              </a:buClr>
              <a:buSzPts val="2400"/>
              <a:buFont typeface="Calibri"/>
              <a:buChar char="•"/>
              <a:defRPr b="0" i="0" sz="2400" u="none" cap="none" strike="noStrike">
                <a:solidFill>
                  <a:srgbClr val="3F3F3F"/>
                </a:solidFill>
                <a:latin typeface="Calibri"/>
                <a:ea typeface="Calibri"/>
                <a:cs typeface="Calibri"/>
                <a:sym typeface="Calibri"/>
              </a:defRPr>
            </a:lvl3pPr>
            <a:lvl4pPr indent="-355600" lvl="3" marL="1828800" marR="0" rtl="0" algn="l">
              <a:spcBef>
                <a:spcPts val="400"/>
              </a:spcBef>
              <a:spcAft>
                <a:spcPts val="0"/>
              </a:spcAft>
              <a:buClr>
                <a:srgbClr val="3F3F3F"/>
              </a:buClr>
              <a:buSzPts val="2000"/>
              <a:buFont typeface="Calibri"/>
              <a:buChar char="–"/>
              <a:defRPr b="0" i="0" sz="2000" u="none" cap="none" strike="noStrike">
                <a:solidFill>
                  <a:srgbClr val="3F3F3F"/>
                </a:solidFill>
                <a:latin typeface="Calibri"/>
                <a:ea typeface="Calibri"/>
                <a:cs typeface="Calibri"/>
                <a:sym typeface="Calibri"/>
              </a:defRPr>
            </a:lvl4pPr>
            <a:lvl5pPr indent="-355600" lvl="4" marL="2286000" marR="0" rtl="0" algn="l">
              <a:spcBef>
                <a:spcPts val="400"/>
              </a:spcBef>
              <a:spcAft>
                <a:spcPts val="0"/>
              </a:spcAft>
              <a:buClr>
                <a:srgbClr val="3F3F3F"/>
              </a:buClr>
              <a:buSzPts val="2000"/>
              <a:buFont typeface="Calibri"/>
              <a:buChar char="»"/>
              <a:defRPr b="0" i="0" sz="2000" u="none" cap="none" strike="noStrike">
                <a:solidFill>
                  <a:srgbClr val="3F3F3F"/>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9pPr>
          </a:lstStyle>
          <a:p/>
        </p:txBody>
      </p:sp>
      <p:sp>
        <p:nvSpPr>
          <p:cNvPr id="86" name="Google Shape;86;p23"/>
          <p:cNvSpPr txBox="1"/>
          <p:nvPr>
            <p:ph idx="2" type="body"/>
          </p:nvPr>
        </p:nvSpPr>
        <p:spPr>
          <a:xfrm>
            <a:off x="609600" y="1435100"/>
            <a:ext cx="4011000" cy="46911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0"/>
              </a:spcBef>
              <a:spcAft>
                <a:spcPts val="0"/>
              </a:spcAft>
              <a:buClr>
                <a:srgbClr val="3F4056"/>
              </a:buClr>
              <a:buSzPts val="1400"/>
              <a:buFont typeface="Calibri"/>
              <a:buNone/>
              <a:defRPr b="0" i="0" sz="1400" u="none" cap="none" strike="noStrike">
                <a:solidFill>
                  <a:srgbClr val="3F4056"/>
                </a:solidFill>
                <a:latin typeface="Calibri"/>
                <a:ea typeface="Calibri"/>
                <a:cs typeface="Calibri"/>
                <a:sym typeface="Calibri"/>
              </a:defRPr>
            </a:lvl1pPr>
            <a:lvl2pPr indent="-228600" lvl="1" marL="914400" marR="0" rtl="0" algn="l">
              <a:spcBef>
                <a:spcPts val="24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2pPr>
            <a:lvl3pPr indent="-228600" lvl="2" marL="1371600" marR="0" rtl="0" algn="l">
              <a:spcBef>
                <a:spcPts val="200"/>
              </a:spcBef>
              <a:spcAft>
                <a:spcPts val="0"/>
              </a:spcAft>
              <a:buClr>
                <a:schemeClr val="dk1"/>
              </a:buClr>
              <a:buSzPts val="1000"/>
              <a:buFont typeface="Calibri"/>
              <a:buNone/>
              <a:defRPr b="0" i="0" sz="1000" u="none" cap="none" strike="noStrike">
                <a:solidFill>
                  <a:schemeClr val="dk1"/>
                </a:solidFill>
                <a:latin typeface="Calibri"/>
                <a:ea typeface="Calibri"/>
                <a:cs typeface="Calibri"/>
                <a:sym typeface="Calibri"/>
              </a:defRPr>
            </a:lvl3pPr>
            <a:lvl4pPr indent="-228600" lvl="3" marL="1828800" marR="0" rtl="0" algn="l">
              <a:spcBef>
                <a:spcPts val="180"/>
              </a:spcBef>
              <a:spcAft>
                <a:spcPts val="0"/>
              </a:spcAft>
              <a:buClr>
                <a:schemeClr val="dk1"/>
              </a:buClr>
              <a:buSzPts val="900"/>
              <a:buFont typeface="Calibri"/>
              <a:buNone/>
              <a:defRPr b="0" i="0" sz="900" u="none" cap="none" strike="noStrike">
                <a:solidFill>
                  <a:schemeClr val="dk1"/>
                </a:solidFill>
                <a:latin typeface="Calibri"/>
                <a:ea typeface="Calibri"/>
                <a:cs typeface="Calibri"/>
                <a:sym typeface="Calibri"/>
              </a:defRPr>
            </a:lvl4pPr>
            <a:lvl5pPr indent="-228600" lvl="4" marL="2286000" marR="0" rtl="0" algn="l">
              <a:spcBef>
                <a:spcPts val="180"/>
              </a:spcBef>
              <a:spcAft>
                <a:spcPts val="0"/>
              </a:spcAft>
              <a:buClr>
                <a:schemeClr val="dk1"/>
              </a:buClr>
              <a:buSzPts val="900"/>
              <a:buFont typeface="Calibri"/>
              <a:buNone/>
              <a:defRPr b="0" i="0" sz="900" u="none" cap="none" strike="noStrike">
                <a:solidFill>
                  <a:schemeClr val="dk1"/>
                </a:solidFill>
                <a:latin typeface="Calibri"/>
                <a:ea typeface="Calibri"/>
                <a:cs typeface="Calibri"/>
                <a:sym typeface="Calibri"/>
              </a:defRPr>
            </a:lvl5pPr>
            <a:lvl6pPr indent="-228600" lvl="5" marL="2743200" marR="0" rtl="0" algn="l">
              <a:spcBef>
                <a:spcPts val="180"/>
              </a:spcBef>
              <a:spcAft>
                <a:spcPts val="0"/>
              </a:spcAft>
              <a:buClr>
                <a:schemeClr val="dk1"/>
              </a:buClr>
              <a:buSzPts val="900"/>
              <a:buFont typeface="Calibri"/>
              <a:buNone/>
              <a:defRPr b="0" i="0" sz="900" u="none" cap="none" strike="noStrike">
                <a:solidFill>
                  <a:schemeClr val="dk1"/>
                </a:solidFill>
                <a:latin typeface="Calibri"/>
                <a:ea typeface="Calibri"/>
                <a:cs typeface="Calibri"/>
                <a:sym typeface="Calibri"/>
              </a:defRPr>
            </a:lvl6pPr>
            <a:lvl7pPr indent="-228600" lvl="6" marL="3200400" marR="0" rtl="0" algn="l">
              <a:spcBef>
                <a:spcPts val="180"/>
              </a:spcBef>
              <a:spcAft>
                <a:spcPts val="0"/>
              </a:spcAft>
              <a:buClr>
                <a:schemeClr val="dk1"/>
              </a:buClr>
              <a:buSzPts val="900"/>
              <a:buFont typeface="Calibri"/>
              <a:buNone/>
              <a:defRPr b="0" i="0" sz="900" u="none" cap="none" strike="noStrike">
                <a:solidFill>
                  <a:schemeClr val="dk1"/>
                </a:solidFill>
                <a:latin typeface="Calibri"/>
                <a:ea typeface="Calibri"/>
                <a:cs typeface="Calibri"/>
                <a:sym typeface="Calibri"/>
              </a:defRPr>
            </a:lvl7pPr>
            <a:lvl8pPr indent="-228600" lvl="7" marL="3657600" marR="0" rtl="0" algn="l">
              <a:spcBef>
                <a:spcPts val="180"/>
              </a:spcBef>
              <a:spcAft>
                <a:spcPts val="0"/>
              </a:spcAft>
              <a:buClr>
                <a:schemeClr val="dk1"/>
              </a:buClr>
              <a:buSzPts val="900"/>
              <a:buFont typeface="Calibri"/>
              <a:buNone/>
              <a:defRPr b="0" i="0" sz="900" u="none" cap="none" strike="noStrike">
                <a:solidFill>
                  <a:schemeClr val="dk1"/>
                </a:solidFill>
                <a:latin typeface="Calibri"/>
                <a:ea typeface="Calibri"/>
                <a:cs typeface="Calibri"/>
                <a:sym typeface="Calibri"/>
              </a:defRPr>
            </a:lvl8pPr>
            <a:lvl9pPr indent="-228600" lvl="8" marL="4114800" marR="0" rtl="0" algn="l">
              <a:spcBef>
                <a:spcPts val="180"/>
              </a:spcBef>
              <a:spcAft>
                <a:spcPts val="0"/>
              </a:spcAft>
              <a:buClr>
                <a:schemeClr val="dk1"/>
              </a:buClr>
              <a:buSzPts val="900"/>
              <a:buFont typeface="Calibri"/>
              <a:buNone/>
              <a:defRPr b="0" i="0" sz="900" u="none" cap="none" strike="noStrike">
                <a:solidFill>
                  <a:schemeClr val="dk1"/>
                </a:solidFill>
                <a:latin typeface="Calibri"/>
                <a:ea typeface="Calibri"/>
                <a:cs typeface="Calibri"/>
                <a:sym typeface="Calibri"/>
              </a:defRPr>
            </a:lvl9pPr>
          </a:lstStyle>
          <a:p/>
        </p:txBody>
      </p:sp>
    </p:spTree>
  </p:cSld>
  <p:clrMapOvr>
    <a:masterClrMapping/>
  </p:clrMapOvr>
  <p:transition>
    <p:fade thruBlk="1"/>
  </p:transition>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Small Title or Caption  - Details" type="picTx">
  <p:cSld name="PICTURE_WITH_CAPTION_TEXT">
    <p:spTree>
      <p:nvGrpSpPr>
        <p:cNvPr id="87" name="Shape 87"/>
        <p:cNvGrpSpPr/>
        <p:nvPr/>
      </p:nvGrpSpPr>
      <p:grpSpPr>
        <a:xfrm>
          <a:off x="0" y="0"/>
          <a:ext cx="0" cy="0"/>
          <a:chOff x="0" y="0"/>
          <a:chExt cx="0" cy="0"/>
        </a:xfrm>
      </p:grpSpPr>
      <p:sp>
        <p:nvSpPr>
          <p:cNvPr id="88" name="Google Shape;88;p24"/>
          <p:cNvSpPr txBox="1"/>
          <p:nvPr>
            <p:ph type="title"/>
          </p:nvPr>
        </p:nvSpPr>
        <p:spPr>
          <a:xfrm>
            <a:off x="2389717" y="4800600"/>
            <a:ext cx="7315200" cy="5667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2000" u="none" cap="none" strike="noStrike">
                <a:solidFill>
                  <a:schemeClr val="dk2"/>
                </a:solidFill>
                <a:latin typeface="Cambria"/>
                <a:ea typeface="Cambria"/>
                <a:cs typeface="Cambria"/>
                <a:sym typeface="Cambria"/>
              </a:defRPr>
            </a:lvl1pPr>
            <a:lvl2pPr lvl="1" marR="0" rtl="0" algn="ctr">
              <a:spcBef>
                <a:spcPts val="0"/>
              </a:spcBef>
              <a:spcAft>
                <a:spcPts val="0"/>
              </a:spcAft>
              <a:buSzPts val="1400"/>
              <a:buNone/>
              <a:defRPr b="0" i="0" sz="4400" u="none" cap="none" strike="noStrike">
                <a:solidFill>
                  <a:schemeClr val="dk2"/>
                </a:solidFill>
                <a:latin typeface="Cambria"/>
                <a:ea typeface="Cambria"/>
                <a:cs typeface="Cambria"/>
                <a:sym typeface="Cambria"/>
              </a:defRPr>
            </a:lvl2pPr>
            <a:lvl3pPr lvl="2" marR="0" rtl="0" algn="ctr">
              <a:spcBef>
                <a:spcPts val="0"/>
              </a:spcBef>
              <a:spcAft>
                <a:spcPts val="0"/>
              </a:spcAft>
              <a:buSzPts val="1400"/>
              <a:buNone/>
              <a:defRPr b="0" i="0" sz="4400" u="none" cap="none" strike="noStrike">
                <a:solidFill>
                  <a:schemeClr val="dk2"/>
                </a:solidFill>
                <a:latin typeface="Cambria"/>
                <a:ea typeface="Cambria"/>
                <a:cs typeface="Cambria"/>
                <a:sym typeface="Cambria"/>
              </a:defRPr>
            </a:lvl3pPr>
            <a:lvl4pPr lvl="3" marR="0" rtl="0" algn="ctr">
              <a:spcBef>
                <a:spcPts val="0"/>
              </a:spcBef>
              <a:spcAft>
                <a:spcPts val="0"/>
              </a:spcAft>
              <a:buSzPts val="1400"/>
              <a:buNone/>
              <a:defRPr b="0" i="0" sz="4400" u="none" cap="none" strike="noStrike">
                <a:solidFill>
                  <a:schemeClr val="dk2"/>
                </a:solidFill>
                <a:latin typeface="Cambria"/>
                <a:ea typeface="Cambria"/>
                <a:cs typeface="Cambria"/>
                <a:sym typeface="Cambria"/>
              </a:defRPr>
            </a:lvl4pPr>
            <a:lvl5pPr lvl="4" marR="0" rtl="0" algn="ctr">
              <a:spcBef>
                <a:spcPts val="0"/>
              </a:spcBef>
              <a:spcAft>
                <a:spcPts val="0"/>
              </a:spcAft>
              <a:buSzPts val="1400"/>
              <a:buNone/>
              <a:defRPr b="0" i="0" sz="4400" u="none" cap="none" strike="noStrike">
                <a:solidFill>
                  <a:schemeClr val="dk2"/>
                </a:solidFill>
                <a:latin typeface="Cambria"/>
                <a:ea typeface="Cambria"/>
                <a:cs typeface="Cambria"/>
                <a:sym typeface="Cambria"/>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89" name="Google Shape;89;p24"/>
          <p:cNvSpPr/>
          <p:nvPr>
            <p:ph idx="2" type="pic"/>
          </p:nvPr>
        </p:nvSpPr>
        <p:spPr>
          <a:xfrm>
            <a:off x="2389717" y="612775"/>
            <a:ext cx="7315200" cy="4114800"/>
          </a:xfrm>
          <a:prstGeom prst="rect">
            <a:avLst/>
          </a:prstGeom>
          <a:noFill/>
          <a:ln>
            <a:noFill/>
          </a:ln>
        </p:spPr>
      </p:sp>
      <p:sp>
        <p:nvSpPr>
          <p:cNvPr id="90" name="Google Shape;90;p24"/>
          <p:cNvSpPr txBox="1"/>
          <p:nvPr>
            <p:ph idx="1" type="body"/>
          </p:nvPr>
        </p:nvSpPr>
        <p:spPr>
          <a:xfrm>
            <a:off x="2389717" y="5367338"/>
            <a:ext cx="7315200" cy="8049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0"/>
              </a:spcBef>
              <a:spcAft>
                <a:spcPts val="0"/>
              </a:spcAft>
              <a:buClr>
                <a:srgbClr val="3F4056"/>
              </a:buClr>
              <a:buSzPts val="1400"/>
              <a:buFont typeface="Calibri"/>
              <a:buNone/>
              <a:defRPr b="0" i="0" sz="1400" u="none" cap="none" strike="noStrike">
                <a:solidFill>
                  <a:srgbClr val="3F4056"/>
                </a:solidFill>
                <a:latin typeface="Calibri"/>
                <a:ea typeface="Calibri"/>
                <a:cs typeface="Calibri"/>
                <a:sym typeface="Calibri"/>
              </a:defRPr>
            </a:lvl1pPr>
            <a:lvl2pPr indent="-228600" lvl="1" marL="914400" marR="0" rtl="0" algn="l">
              <a:spcBef>
                <a:spcPts val="24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2pPr>
            <a:lvl3pPr indent="-228600" lvl="2" marL="1371600" marR="0" rtl="0" algn="l">
              <a:spcBef>
                <a:spcPts val="200"/>
              </a:spcBef>
              <a:spcAft>
                <a:spcPts val="0"/>
              </a:spcAft>
              <a:buClr>
                <a:schemeClr val="dk1"/>
              </a:buClr>
              <a:buSzPts val="1000"/>
              <a:buFont typeface="Calibri"/>
              <a:buNone/>
              <a:defRPr b="0" i="0" sz="1000" u="none" cap="none" strike="noStrike">
                <a:solidFill>
                  <a:schemeClr val="dk1"/>
                </a:solidFill>
                <a:latin typeface="Calibri"/>
                <a:ea typeface="Calibri"/>
                <a:cs typeface="Calibri"/>
                <a:sym typeface="Calibri"/>
              </a:defRPr>
            </a:lvl3pPr>
            <a:lvl4pPr indent="-228600" lvl="3" marL="1828800" marR="0" rtl="0" algn="l">
              <a:spcBef>
                <a:spcPts val="180"/>
              </a:spcBef>
              <a:spcAft>
                <a:spcPts val="0"/>
              </a:spcAft>
              <a:buClr>
                <a:schemeClr val="dk1"/>
              </a:buClr>
              <a:buSzPts val="900"/>
              <a:buFont typeface="Calibri"/>
              <a:buNone/>
              <a:defRPr b="0" i="0" sz="900" u="none" cap="none" strike="noStrike">
                <a:solidFill>
                  <a:schemeClr val="dk1"/>
                </a:solidFill>
                <a:latin typeface="Calibri"/>
                <a:ea typeface="Calibri"/>
                <a:cs typeface="Calibri"/>
                <a:sym typeface="Calibri"/>
              </a:defRPr>
            </a:lvl4pPr>
            <a:lvl5pPr indent="-228600" lvl="4" marL="2286000" marR="0" rtl="0" algn="l">
              <a:spcBef>
                <a:spcPts val="180"/>
              </a:spcBef>
              <a:spcAft>
                <a:spcPts val="0"/>
              </a:spcAft>
              <a:buClr>
                <a:schemeClr val="dk1"/>
              </a:buClr>
              <a:buSzPts val="900"/>
              <a:buFont typeface="Calibri"/>
              <a:buNone/>
              <a:defRPr b="0" i="0" sz="900" u="none" cap="none" strike="noStrike">
                <a:solidFill>
                  <a:schemeClr val="dk1"/>
                </a:solidFill>
                <a:latin typeface="Calibri"/>
                <a:ea typeface="Calibri"/>
                <a:cs typeface="Calibri"/>
                <a:sym typeface="Calibri"/>
              </a:defRPr>
            </a:lvl5pPr>
            <a:lvl6pPr indent="-228600" lvl="5" marL="2743200" marR="0" rtl="0" algn="l">
              <a:spcBef>
                <a:spcPts val="180"/>
              </a:spcBef>
              <a:spcAft>
                <a:spcPts val="0"/>
              </a:spcAft>
              <a:buClr>
                <a:schemeClr val="dk1"/>
              </a:buClr>
              <a:buSzPts val="900"/>
              <a:buFont typeface="Calibri"/>
              <a:buNone/>
              <a:defRPr b="0" i="0" sz="900" u="none" cap="none" strike="noStrike">
                <a:solidFill>
                  <a:schemeClr val="dk1"/>
                </a:solidFill>
                <a:latin typeface="Calibri"/>
                <a:ea typeface="Calibri"/>
                <a:cs typeface="Calibri"/>
                <a:sym typeface="Calibri"/>
              </a:defRPr>
            </a:lvl6pPr>
            <a:lvl7pPr indent="-228600" lvl="6" marL="3200400" marR="0" rtl="0" algn="l">
              <a:spcBef>
                <a:spcPts val="180"/>
              </a:spcBef>
              <a:spcAft>
                <a:spcPts val="0"/>
              </a:spcAft>
              <a:buClr>
                <a:schemeClr val="dk1"/>
              </a:buClr>
              <a:buSzPts val="900"/>
              <a:buFont typeface="Calibri"/>
              <a:buNone/>
              <a:defRPr b="0" i="0" sz="900" u="none" cap="none" strike="noStrike">
                <a:solidFill>
                  <a:schemeClr val="dk1"/>
                </a:solidFill>
                <a:latin typeface="Calibri"/>
                <a:ea typeface="Calibri"/>
                <a:cs typeface="Calibri"/>
                <a:sym typeface="Calibri"/>
              </a:defRPr>
            </a:lvl7pPr>
            <a:lvl8pPr indent="-228600" lvl="7" marL="3657600" marR="0" rtl="0" algn="l">
              <a:spcBef>
                <a:spcPts val="180"/>
              </a:spcBef>
              <a:spcAft>
                <a:spcPts val="0"/>
              </a:spcAft>
              <a:buClr>
                <a:schemeClr val="dk1"/>
              </a:buClr>
              <a:buSzPts val="900"/>
              <a:buFont typeface="Calibri"/>
              <a:buNone/>
              <a:defRPr b="0" i="0" sz="900" u="none" cap="none" strike="noStrike">
                <a:solidFill>
                  <a:schemeClr val="dk1"/>
                </a:solidFill>
                <a:latin typeface="Calibri"/>
                <a:ea typeface="Calibri"/>
                <a:cs typeface="Calibri"/>
                <a:sym typeface="Calibri"/>
              </a:defRPr>
            </a:lvl8pPr>
            <a:lvl9pPr indent="-228600" lvl="8" marL="4114800" marR="0" rtl="0" algn="l">
              <a:spcBef>
                <a:spcPts val="180"/>
              </a:spcBef>
              <a:spcAft>
                <a:spcPts val="0"/>
              </a:spcAft>
              <a:buClr>
                <a:schemeClr val="dk1"/>
              </a:buClr>
              <a:buSzPts val="900"/>
              <a:buFont typeface="Calibri"/>
              <a:buNone/>
              <a:defRPr b="0" i="0" sz="900" u="none" cap="none" strike="noStrike">
                <a:solidFill>
                  <a:schemeClr val="dk1"/>
                </a:solidFill>
                <a:latin typeface="Calibri"/>
                <a:ea typeface="Calibri"/>
                <a:cs typeface="Calibri"/>
                <a:sym typeface="Calibri"/>
              </a:defRPr>
            </a:lvl9pPr>
          </a:lstStyle>
          <a:p/>
        </p:txBody>
      </p:sp>
    </p:spTree>
  </p:cSld>
  <p:clrMapOvr>
    <a:masterClrMapping/>
  </p:clrMapOvr>
  <p:transition>
    <p:fade thruBlk="1"/>
  </p:transition>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91" name="Shape 91"/>
        <p:cNvGrpSpPr/>
        <p:nvPr/>
      </p:nvGrpSpPr>
      <p:grpSpPr>
        <a:xfrm>
          <a:off x="0" y="0"/>
          <a:ext cx="0" cy="0"/>
          <a:chOff x="0" y="0"/>
          <a:chExt cx="0" cy="0"/>
        </a:xfrm>
      </p:grpSpPr>
      <p:sp>
        <p:nvSpPr>
          <p:cNvPr id="92" name="Google Shape;92;p25"/>
          <p:cNvSpPr txBox="1"/>
          <p:nvPr>
            <p:ph type="title"/>
          </p:nvPr>
        </p:nvSpPr>
        <p:spPr>
          <a:xfrm>
            <a:off x="609600" y="274638"/>
            <a:ext cx="10972800" cy="11430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Cambria"/>
                <a:ea typeface="Cambria"/>
                <a:cs typeface="Cambria"/>
                <a:sym typeface="Cambria"/>
              </a:defRPr>
            </a:lvl1pPr>
            <a:lvl2pPr lvl="1" marR="0" rtl="0" algn="ctr">
              <a:spcBef>
                <a:spcPts val="0"/>
              </a:spcBef>
              <a:spcAft>
                <a:spcPts val="0"/>
              </a:spcAft>
              <a:buSzPts val="1400"/>
              <a:buNone/>
              <a:defRPr b="0" i="0" sz="4400" u="none" cap="none" strike="noStrike">
                <a:solidFill>
                  <a:schemeClr val="dk2"/>
                </a:solidFill>
                <a:latin typeface="Cambria"/>
                <a:ea typeface="Cambria"/>
                <a:cs typeface="Cambria"/>
                <a:sym typeface="Cambria"/>
              </a:defRPr>
            </a:lvl2pPr>
            <a:lvl3pPr lvl="2" marR="0" rtl="0" algn="ctr">
              <a:spcBef>
                <a:spcPts val="0"/>
              </a:spcBef>
              <a:spcAft>
                <a:spcPts val="0"/>
              </a:spcAft>
              <a:buSzPts val="1400"/>
              <a:buNone/>
              <a:defRPr b="0" i="0" sz="4400" u="none" cap="none" strike="noStrike">
                <a:solidFill>
                  <a:schemeClr val="dk2"/>
                </a:solidFill>
                <a:latin typeface="Cambria"/>
                <a:ea typeface="Cambria"/>
                <a:cs typeface="Cambria"/>
                <a:sym typeface="Cambria"/>
              </a:defRPr>
            </a:lvl3pPr>
            <a:lvl4pPr lvl="3" marR="0" rtl="0" algn="ctr">
              <a:spcBef>
                <a:spcPts val="0"/>
              </a:spcBef>
              <a:spcAft>
                <a:spcPts val="0"/>
              </a:spcAft>
              <a:buSzPts val="1400"/>
              <a:buNone/>
              <a:defRPr b="0" i="0" sz="4400" u="none" cap="none" strike="noStrike">
                <a:solidFill>
                  <a:schemeClr val="dk2"/>
                </a:solidFill>
                <a:latin typeface="Cambria"/>
                <a:ea typeface="Cambria"/>
                <a:cs typeface="Cambria"/>
                <a:sym typeface="Cambria"/>
              </a:defRPr>
            </a:lvl4pPr>
            <a:lvl5pPr lvl="4" marR="0" rtl="0" algn="ctr">
              <a:spcBef>
                <a:spcPts val="0"/>
              </a:spcBef>
              <a:spcAft>
                <a:spcPts val="0"/>
              </a:spcAft>
              <a:buSzPts val="1400"/>
              <a:buNone/>
              <a:defRPr b="0" i="0" sz="4400" u="none" cap="none" strike="noStrike">
                <a:solidFill>
                  <a:schemeClr val="dk2"/>
                </a:solidFill>
                <a:latin typeface="Cambria"/>
                <a:ea typeface="Cambria"/>
                <a:cs typeface="Cambria"/>
                <a:sym typeface="Cambria"/>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93" name="Google Shape;93;p25"/>
          <p:cNvSpPr txBox="1"/>
          <p:nvPr>
            <p:ph idx="1" type="body"/>
          </p:nvPr>
        </p:nvSpPr>
        <p:spPr>
          <a:xfrm rot="5400000">
            <a:off x="3832950" y="-1623150"/>
            <a:ext cx="4526100" cy="10972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3F4056"/>
              </a:buClr>
              <a:buSzPts val="3200"/>
              <a:buFont typeface="Calibri"/>
              <a:buChar char="•"/>
              <a:defRPr b="0" i="0" sz="3200" u="none" cap="none" strike="noStrike">
                <a:solidFill>
                  <a:srgbClr val="3F4056"/>
                </a:solidFill>
                <a:latin typeface="Calibri"/>
                <a:ea typeface="Calibri"/>
                <a:cs typeface="Calibri"/>
                <a:sym typeface="Calibri"/>
              </a:defRPr>
            </a:lvl1pPr>
            <a:lvl2pPr indent="-406400" lvl="1" marL="914400" marR="0" rtl="0" algn="l">
              <a:spcBef>
                <a:spcPts val="560"/>
              </a:spcBef>
              <a:spcAft>
                <a:spcPts val="0"/>
              </a:spcAft>
              <a:buClr>
                <a:srgbClr val="3F4056"/>
              </a:buClr>
              <a:buSzPts val="2800"/>
              <a:buFont typeface="Calibri"/>
              <a:buChar char="–"/>
              <a:defRPr b="0" i="0" sz="2800" u="none" cap="none" strike="noStrike">
                <a:solidFill>
                  <a:srgbClr val="3F4056"/>
                </a:solidFill>
                <a:latin typeface="Calibri"/>
                <a:ea typeface="Calibri"/>
                <a:cs typeface="Calibri"/>
                <a:sym typeface="Calibri"/>
              </a:defRPr>
            </a:lvl2pPr>
            <a:lvl3pPr indent="-381000" lvl="2" marL="1371600" marR="0" rtl="0" algn="l">
              <a:spcBef>
                <a:spcPts val="480"/>
              </a:spcBef>
              <a:spcAft>
                <a:spcPts val="0"/>
              </a:spcAft>
              <a:buClr>
                <a:srgbClr val="3F4056"/>
              </a:buClr>
              <a:buSzPts val="2400"/>
              <a:buFont typeface="Calibri"/>
              <a:buChar char="•"/>
              <a:defRPr b="0" i="0" sz="2400" u="none" cap="none" strike="noStrike">
                <a:solidFill>
                  <a:srgbClr val="3F4056"/>
                </a:solidFill>
                <a:latin typeface="Calibri"/>
                <a:ea typeface="Calibri"/>
                <a:cs typeface="Calibri"/>
                <a:sym typeface="Calibri"/>
              </a:defRPr>
            </a:lvl3pPr>
            <a:lvl4pPr indent="-355600" lvl="3" marL="1828800" marR="0" rtl="0" algn="l">
              <a:spcBef>
                <a:spcPts val="400"/>
              </a:spcBef>
              <a:spcAft>
                <a:spcPts val="0"/>
              </a:spcAft>
              <a:buClr>
                <a:srgbClr val="3F4056"/>
              </a:buClr>
              <a:buSzPts val="2000"/>
              <a:buFont typeface="Calibri"/>
              <a:buChar char="–"/>
              <a:defRPr b="0" i="0" sz="2000" u="none" cap="none" strike="noStrike">
                <a:solidFill>
                  <a:srgbClr val="3F4056"/>
                </a:solidFill>
                <a:latin typeface="Calibri"/>
                <a:ea typeface="Calibri"/>
                <a:cs typeface="Calibri"/>
                <a:sym typeface="Calibri"/>
              </a:defRPr>
            </a:lvl4pPr>
            <a:lvl5pPr indent="-355600" lvl="4" marL="2286000" marR="0" rtl="0" algn="l">
              <a:spcBef>
                <a:spcPts val="400"/>
              </a:spcBef>
              <a:spcAft>
                <a:spcPts val="0"/>
              </a:spcAft>
              <a:buClr>
                <a:srgbClr val="3F4056"/>
              </a:buClr>
              <a:buSzPts val="2000"/>
              <a:buFont typeface="Calibri"/>
              <a:buChar char="»"/>
              <a:defRPr b="0" i="0" sz="2000" u="none" cap="none" strike="noStrike">
                <a:solidFill>
                  <a:srgbClr val="3F4056"/>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transition>
    <p:fade thruBlk="1"/>
  </p:transition>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94" name="Shape 94"/>
        <p:cNvGrpSpPr/>
        <p:nvPr/>
      </p:nvGrpSpPr>
      <p:grpSpPr>
        <a:xfrm>
          <a:off x="0" y="0"/>
          <a:ext cx="0" cy="0"/>
          <a:chOff x="0" y="0"/>
          <a:chExt cx="0" cy="0"/>
        </a:xfrm>
      </p:grpSpPr>
      <p:sp>
        <p:nvSpPr>
          <p:cNvPr id="95" name="Google Shape;95;p26"/>
          <p:cNvSpPr txBox="1"/>
          <p:nvPr>
            <p:ph type="title"/>
          </p:nvPr>
        </p:nvSpPr>
        <p:spPr>
          <a:xfrm rot="5400000">
            <a:off x="7285050" y="1828788"/>
            <a:ext cx="5851500" cy="2743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Cambria"/>
                <a:ea typeface="Cambria"/>
                <a:cs typeface="Cambria"/>
                <a:sym typeface="Cambria"/>
              </a:defRPr>
            </a:lvl1pPr>
            <a:lvl2pPr lvl="1" marR="0" rtl="0" algn="ctr">
              <a:spcBef>
                <a:spcPts val="0"/>
              </a:spcBef>
              <a:spcAft>
                <a:spcPts val="0"/>
              </a:spcAft>
              <a:buSzPts val="1400"/>
              <a:buNone/>
              <a:defRPr b="0" i="0" sz="4400" u="none" cap="none" strike="noStrike">
                <a:solidFill>
                  <a:schemeClr val="dk2"/>
                </a:solidFill>
                <a:latin typeface="Cambria"/>
                <a:ea typeface="Cambria"/>
                <a:cs typeface="Cambria"/>
                <a:sym typeface="Cambria"/>
              </a:defRPr>
            </a:lvl2pPr>
            <a:lvl3pPr lvl="2" marR="0" rtl="0" algn="ctr">
              <a:spcBef>
                <a:spcPts val="0"/>
              </a:spcBef>
              <a:spcAft>
                <a:spcPts val="0"/>
              </a:spcAft>
              <a:buSzPts val="1400"/>
              <a:buNone/>
              <a:defRPr b="0" i="0" sz="4400" u="none" cap="none" strike="noStrike">
                <a:solidFill>
                  <a:schemeClr val="dk2"/>
                </a:solidFill>
                <a:latin typeface="Cambria"/>
                <a:ea typeface="Cambria"/>
                <a:cs typeface="Cambria"/>
                <a:sym typeface="Cambria"/>
              </a:defRPr>
            </a:lvl3pPr>
            <a:lvl4pPr lvl="3" marR="0" rtl="0" algn="ctr">
              <a:spcBef>
                <a:spcPts val="0"/>
              </a:spcBef>
              <a:spcAft>
                <a:spcPts val="0"/>
              </a:spcAft>
              <a:buSzPts val="1400"/>
              <a:buNone/>
              <a:defRPr b="0" i="0" sz="4400" u="none" cap="none" strike="noStrike">
                <a:solidFill>
                  <a:schemeClr val="dk2"/>
                </a:solidFill>
                <a:latin typeface="Cambria"/>
                <a:ea typeface="Cambria"/>
                <a:cs typeface="Cambria"/>
                <a:sym typeface="Cambria"/>
              </a:defRPr>
            </a:lvl4pPr>
            <a:lvl5pPr lvl="4" marR="0" rtl="0" algn="ctr">
              <a:spcBef>
                <a:spcPts val="0"/>
              </a:spcBef>
              <a:spcAft>
                <a:spcPts val="0"/>
              </a:spcAft>
              <a:buSzPts val="1400"/>
              <a:buNone/>
              <a:defRPr b="0" i="0" sz="4400" u="none" cap="none" strike="noStrike">
                <a:solidFill>
                  <a:schemeClr val="dk2"/>
                </a:solidFill>
                <a:latin typeface="Cambria"/>
                <a:ea typeface="Cambria"/>
                <a:cs typeface="Cambria"/>
                <a:sym typeface="Cambria"/>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96" name="Google Shape;96;p26"/>
          <p:cNvSpPr txBox="1"/>
          <p:nvPr>
            <p:ph idx="1" type="body"/>
          </p:nvPr>
        </p:nvSpPr>
        <p:spPr>
          <a:xfrm rot="5400000">
            <a:off x="1697000" y="-812862"/>
            <a:ext cx="5851500" cy="80265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3F4056"/>
              </a:buClr>
              <a:buSzPts val="3200"/>
              <a:buFont typeface="Calibri"/>
              <a:buChar char="•"/>
              <a:defRPr b="0" i="0" sz="3200" u="none" cap="none" strike="noStrike">
                <a:solidFill>
                  <a:srgbClr val="3F4056"/>
                </a:solidFill>
                <a:latin typeface="Calibri"/>
                <a:ea typeface="Calibri"/>
                <a:cs typeface="Calibri"/>
                <a:sym typeface="Calibri"/>
              </a:defRPr>
            </a:lvl1pPr>
            <a:lvl2pPr indent="-406400" lvl="1" marL="914400" marR="0" rtl="0" algn="l">
              <a:spcBef>
                <a:spcPts val="560"/>
              </a:spcBef>
              <a:spcAft>
                <a:spcPts val="0"/>
              </a:spcAft>
              <a:buClr>
                <a:srgbClr val="3F4056"/>
              </a:buClr>
              <a:buSzPts val="2800"/>
              <a:buFont typeface="Calibri"/>
              <a:buChar char="–"/>
              <a:defRPr b="0" i="0" sz="2800" u="none" cap="none" strike="noStrike">
                <a:solidFill>
                  <a:srgbClr val="3F4056"/>
                </a:solidFill>
                <a:latin typeface="Calibri"/>
                <a:ea typeface="Calibri"/>
                <a:cs typeface="Calibri"/>
                <a:sym typeface="Calibri"/>
              </a:defRPr>
            </a:lvl2pPr>
            <a:lvl3pPr indent="-381000" lvl="2" marL="1371600" marR="0" rtl="0" algn="l">
              <a:spcBef>
                <a:spcPts val="480"/>
              </a:spcBef>
              <a:spcAft>
                <a:spcPts val="0"/>
              </a:spcAft>
              <a:buClr>
                <a:srgbClr val="3F4056"/>
              </a:buClr>
              <a:buSzPts val="2400"/>
              <a:buFont typeface="Calibri"/>
              <a:buChar char="•"/>
              <a:defRPr b="0" i="0" sz="2400" u="none" cap="none" strike="noStrike">
                <a:solidFill>
                  <a:srgbClr val="3F4056"/>
                </a:solidFill>
                <a:latin typeface="Calibri"/>
                <a:ea typeface="Calibri"/>
                <a:cs typeface="Calibri"/>
                <a:sym typeface="Calibri"/>
              </a:defRPr>
            </a:lvl3pPr>
            <a:lvl4pPr indent="-355600" lvl="3" marL="1828800" marR="0" rtl="0" algn="l">
              <a:spcBef>
                <a:spcPts val="400"/>
              </a:spcBef>
              <a:spcAft>
                <a:spcPts val="0"/>
              </a:spcAft>
              <a:buClr>
                <a:srgbClr val="3F4056"/>
              </a:buClr>
              <a:buSzPts val="2000"/>
              <a:buFont typeface="Calibri"/>
              <a:buChar char="–"/>
              <a:defRPr b="0" i="0" sz="2000" u="none" cap="none" strike="noStrike">
                <a:solidFill>
                  <a:srgbClr val="3F4056"/>
                </a:solidFill>
                <a:latin typeface="Calibri"/>
                <a:ea typeface="Calibri"/>
                <a:cs typeface="Calibri"/>
                <a:sym typeface="Calibri"/>
              </a:defRPr>
            </a:lvl4pPr>
            <a:lvl5pPr indent="-355600" lvl="4" marL="2286000" marR="0" rtl="0" algn="l">
              <a:spcBef>
                <a:spcPts val="400"/>
              </a:spcBef>
              <a:spcAft>
                <a:spcPts val="0"/>
              </a:spcAft>
              <a:buClr>
                <a:srgbClr val="3F4056"/>
              </a:buClr>
              <a:buSzPts val="2000"/>
              <a:buFont typeface="Calibri"/>
              <a:buChar char="»"/>
              <a:defRPr b="0" i="0" sz="2000" u="none" cap="none" strike="noStrike">
                <a:solidFill>
                  <a:srgbClr val="3F4056"/>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transition>
    <p:fade thruBlk="1"/>
  </p:transition>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Slide">
  <p:cSld name="Text Slide">
    <p:spTree>
      <p:nvGrpSpPr>
        <p:cNvPr id="23" name="Shape 23"/>
        <p:cNvGrpSpPr/>
        <p:nvPr/>
      </p:nvGrpSpPr>
      <p:grpSpPr>
        <a:xfrm>
          <a:off x="0" y="0"/>
          <a:ext cx="0" cy="0"/>
          <a:chOff x="0" y="0"/>
          <a:chExt cx="0" cy="0"/>
        </a:xfrm>
      </p:grpSpPr>
      <p:sp>
        <p:nvSpPr>
          <p:cNvPr id="24" name="Google Shape;24;p5"/>
          <p:cNvSpPr txBox="1"/>
          <p:nvPr>
            <p:ph type="ctrTitle"/>
          </p:nvPr>
        </p:nvSpPr>
        <p:spPr>
          <a:xfrm>
            <a:off x="611964" y="351793"/>
            <a:ext cx="4040471" cy="618631"/>
          </a:xfrm>
          <a:prstGeom prst="rect">
            <a:avLst/>
          </a:prstGeom>
          <a:noFill/>
          <a:ln>
            <a:noFill/>
          </a:ln>
        </p:spPr>
        <p:txBody>
          <a:bodyPr anchorCtr="0" anchor="t" bIns="45700" lIns="91425" spcFirstLastPara="1" rIns="91425" wrap="square" tIns="45700">
            <a:spAutoFit/>
          </a:bodyPr>
          <a:lstStyle>
            <a:lvl1pPr lvl="0" marR="0" rtl="0" algn="l">
              <a:lnSpc>
                <a:spcPct val="90000"/>
              </a:lnSpc>
              <a:spcBef>
                <a:spcPts val="0"/>
              </a:spcBef>
              <a:spcAft>
                <a:spcPts val="0"/>
              </a:spcAft>
              <a:buClr>
                <a:srgbClr val="3172AE"/>
              </a:buClr>
              <a:buSzPts val="3800"/>
              <a:buFont typeface="Arial"/>
              <a:buNone/>
              <a:defRPr b="1" i="0" sz="3800" u="none" cap="none" strike="noStrike">
                <a:solidFill>
                  <a:srgbClr val="3172AE"/>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5" name="Google Shape;25;p5"/>
          <p:cNvSpPr txBox="1"/>
          <p:nvPr>
            <p:ph idx="1" type="subTitle"/>
          </p:nvPr>
        </p:nvSpPr>
        <p:spPr>
          <a:xfrm>
            <a:off x="614975" y="951374"/>
            <a:ext cx="3412389" cy="452432"/>
          </a:xfrm>
          <a:prstGeom prst="rect">
            <a:avLst/>
          </a:prstGeom>
          <a:noFill/>
          <a:ln>
            <a:noFill/>
          </a:ln>
        </p:spPr>
        <p:txBody>
          <a:bodyPr anchorCtr="0" anchor="t" bIns="45700" lIns="91425" spcFirstLastPara="1" rIns="91425" wrap="square" tIns="45700">
            <a:spAutoFit/>
          </a:bodyPr>
          <a:lstStyle>
            <a:lvl1pPr lvl="0" marR="0" rtl="0" algn="l">
              <a:lnSpc>
                <a:spcPct val="90000"/>
              </a:lnSpc>
              <a:spcBef>
                <a:spcPts val="1000"/>
              </a:spcBef>
              <a:spcAft>
                <a:spcPts val="0"/>
              </a:spcAft>
              <a:buClr>
                <a:srgbClr val="7F7F7F"/>
              </a:buClr>
              <a:buSzPts val="2600"/>
              <a:buFont typeface="Arial"/>
              <a:buNone/>
              <a:defRPr b="0" i="0" sz="2600" u="none" cap="none" strike="noStrike">
                <a:solidFill>
                  <a:srgbClr val="7F7F7F"/>
                </a:solidFill>
                <a:latin typeface="Arial"/>
                <a:ea typeface="Arial"/>
                <a:cs typeface="Arial"/>
                <a:sym typeface="Arial"/>
              </a:defRPr>
            </a:lvl1pPr>
            <a:lvl2pPr lvl="1" marR="0" rtl="0" algn="ctr">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2pPr>
            <a:lvl3pPr lvl="2" marR="0" rtl="0" algn="ctr">
              <a:lnSpc>
                <a:spcPct val="90000"/>
              </a:lnSpc>
              <a:spcBef>
                <a:spcPts val="5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3pPr>
            <a:lvl4pPr lvl="3"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4pPr>
            <a:lvl5pPr lvl="4"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9pPr>
          </a:lstStyle>
          <a:p/>
        </p:txBody>
      </p:sp>
      <p:sp>
        <p:nvSpPr>
          <p:cNvPr id="26" name="Google Shape;26;p5"/>
          <p:cNvSpPr txBox="1"/>
          <p:nvPr>
            <p:ph idx="2" type="body"/>
          </p:nvPr>
        </p:nvSpPr>
        <p:spPr>
          <a:xfrm>
            <a:off x="5721774" y="887624"/>
            <a:ext cx="5960177" cy="3278590"/>
          </a:xfrm>
          <a:prstGeom prst="rect">
            <a:avLst/>
          </a:prstGeom>
          <a:noFill/>
          <a:ln>
            <a:noFill/>
          </a:ln>
        </p:spPr>
        <p:txBody>
          <a:bodyPr anchorCtr="0" anchor="t" bIns="45700" lIns="91425" spcFirstLastPara="1" rIns="91425" wrap="square" tIns="45700">
            <a:spAutoFit/>
          </a:bodyPr>
          <a:lstStyle>
            <a:lvl1pPr indent="-228600" lvl="0" marL="457200" marR="0" rtl="0" algn="l">
              <a:lnSpc>
                <a:spcPct val="90000"/>
              </a:lnSpc>
              <a:spcBef>
                <a:spcPts val="1000"/>
              </a:spcBef>
              <a:spcAft>
                <a:spcPts val="0"/>
              </a:spcAft>
              <a:buClr>
                <a:srgbClr val="595959"/>
              </a:buClr>
              <a:buSzPts val="2400"/>
              <a:buFont typeface="Arial"/>
              <a:buNone/>
              <a:defRPr b="0" i="0" sz="2400" u="none" cap="none" strike="noStrike">
                <a:solidFill>
                  <a:srgbClr val="595959"/>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ullet Points Slide">
  <p:cSld name="Bullet Points Slide">
    <p:spTree>
      <p:nvGrpSpPr>
        <p:cNvPr id="27" name="Shape 27"/>
        <p:cNvGrpSpPr/>
        <p:nvPr/>
      </p:nvGrpSpPr>
      <p:grpSpPr>
        <a:xfrm>
          <a:off x="0" y="0"/>
          <a:ext cx="0" cy="0"/>
          <a:chOff x="0" y="0"/>
          <a:chExt cx="0" cy="0"/>
        </a:xfrm>
      </p:grpSpPr>
      <p:sp>
        <p:nvSpPr>
          <p:cNvPr id="28" name="Google Shape;28;p6"/>
          <p:cNvSpPr txBox="1"/>
          <p:nvPr>
            <p:ph idx="1" type="body"/>
          </p:nvPr>
        </p:nvSpPr>
        <p:spPr>
          <a:xfrm>
            <a:off x="5425679" y="839880"/>
            <a:ext cx="3606800" cy="3259354"/>
          </a:xfrm>
          <a:prstGeom prst="rect">
            <a:avLst/>
          </a:prstGeom>
          <a:noFill/>
          <a:ln>
            <a:noFill/>
          </a:ln>
        </p:spPr>
        <p:txBody>
          <a:bodyPr anchorCtr="0" anchor="t" bIns="45700" lIns="91425" spcFirstLastPara="1" rIns="91425" wrap="square" tIns="45700">
            <a:spAutoFit/>
          </a:bodyPr>
          <a:lstStyle>
            <a:lvl1pPr indent="-393700" lvl="0" marL="457200" marR="0" rtl="0" algn="l">
              <a:lnSpc>
                <a:spcPct val="161538"/>
              </a:lnSpc>
              <a:spcBef>
                <a:spcPts val="0"/>
              </a:spcBef>
              <a:spcAft>
                <a:spcPts val="0"/>
              </a:spcAft>
              <a:buClr>
                <a:srgbClr val="595959"/>
              </a:buClr>
              <a:buSzPts val="2600"/>
              <a:buFont typeface="Arial"/>
              <a:buChar char="•"/>
              <a:defRPr b="1" i="0" sz="2600" u="none" cap="none" strike="noStrike">
                <a:solidFill>
                  <a:srgbClr val="595959"/>
                </a:solidFill>
                <a:latin typeface="Arial"/>
                <a:ea typeface="Arial"/>
                <a:cs typeface="Arial"/>
                <a:sym typeface="Arial"/>
              </a:defRPr>
            </a:lvl1pPr>
            <a:lvl2pPr indent="-393700" lvl="1" marL="914400" marR="0" rtl="0" algn="l">
              <a:lnSpc>
                <a:spcPct val="161538"/>
              </a:lnSpc>
              <a:spcBef>
                <a:spcPts val="0"/>
              </a:spcBef>
              <a:spcAft>
                <a:spcPts val="0"/>
              </a:spcAft>
              <a:buClr>
                <a:srgbClr val="595959"/>
              </a:buClr>
              <a:buSzPts val="2600"/>
              <a:buFont typeface="NTR"/>
              <a:buChar char="-"/>
              <a:defRPr b="0" i="0" sz="2600" u="none" cap="none" strike="noStrike">
                <a:solidFill>
                  <a:srgbClr val="595959"/>
                </a:solidFill>
                <a:latin typeface="Arial"/>
                <a:ea typeface="Arial"/>
                <a:cs typeface="Arial"/>
                <a:sym typeface="Arial"/>
              </a:defRPr>
            </a:lvl2pPr>
            <a:lvl3pPr indent="-381000" lvl="2" marL="1371600" marR="0" rtl="0" algn="l">
              <a:lnSpc>
                <a:spcPct val="175000"/>
              </a:lnSpc>
              <a:spcBef>
                <a:spcPts val="0"/>
              </a:spcBef>
              <a:spcAft>
                <a:spcPts val="0"/>
              </a:spcAft>
              <a:buClr>
                <a:srgbClr val="595959"/>
              </a:buClr>
              <a:buSzPts val="2400"/>
              <a:buFont typeface="NTR"/>
              <a:buChar char="-"/>
              <a:defRPr b="0" i="0" sz="2400" u="none" cap="none" strike="noStrike">
                <a:solidFill>
                  <a:srgbClr val="595959"/>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9" name="Google Shape;29;p6"/>
          <p:cNvSpPr txBox="1"/>
          <p:nvPr>
            <p:ph type="ctrTitle"/>
          </p:nvPr>
        </p:nvSpPr>
        <p:spPr>
          <a:xfrm>
            <a:off x="629390" y="357095"/>
            <a:ext cx="4363718" cy="618631"/>
          </a:xfrm>
          <a:prstGeom prst="rect">
            <a:avLst/>
          </a:prstGeom>
          <a:noFill/>
          <a:ln>
            <a:noFill/>
          </a:ln>
        </p:spPr>
        <p:txBody>
          <a:bodyPr anchorCtr="0" anchor="t" bIns="45700" lIns="91425" spcFirstLastPara="1" rIns="91425" wrap="square" tIns="45700">
            <a:spAutoFit/>
          </a:bodyPr>
          <a:lstStyle>
            <a:lvl1pPr lvl="0" marR="0" rtl="0" algn="l">
              <a:lnSpc>
                <a:spcPct val="90000"/>
              </a:lnSpc>
              <a:spcBef>
                <a:spcPts val="0"/>
              </a:spcBef>
              <a:spcAft>
                <a:spcPts val="0"/>
              </a:spcAft>
              <a:buClr>
                <a:srgbClr val="3172AE"/>
              </a:buClr>
              <a:buSzPts val="3800"/>
              <a:buFont typeface="Arial"/>
              <a:buNone/>
              <a:defRPr b="1" i="0" sz="3800" u="none" cap="none" strike="noStrike">
                <a:solidFill>
                  <a:srgbClr val="3172AE"/>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30" name="Google Shape;30;p6"/>
          <p:cNvSpPr txBox="1"/>
          <p:nvPr>
            <p:ph idx="2" type="subTitle"/>
          </p:nvPr>
        </p:nvSpPr>
        <p:spPr>
          <a:xfrm>
            <a:off x="620452" y="957182"/>
            <a:ext cx="3412389" cy="452432"/>
          </a:xfrm>
          <a:prstGeom prst="rect">
            <a:avLst/>
          </a:prstGeom>
          <a:noFill/>
          <a:ln>
            <a:noFill/>
          </a:ln>
        </p:spPr>
        <p:txBody>
          <a:bodyPr anchorCtr="0" anchor="t" bIns="45700" lIns="91425" spcFirstLastPara="1" rIns="91425" wrap="square" tIns="45700">
            <a:spAutoFit/>
          </a:bodyPr>
          <a:lstStyle>
            <a:lvl1pPr lvl="0" marR="0" rtl="0" algn="l">
              <a:lnSpc>
                <a:spcPct val="90000"/>
              </a:lnSpc>
              <a:spcBef>
                <a:spcPts val="1000"/>
              </a:spcBef>
              <a:spcAft>
                <a:spcPts val="0"/>
              </a:spcAft>
              <a:buClr>
                <a:srgbClr val="7F7F7F"/>
              </a:buClr>
              <a:buSzPts val="2600"/>
              <a:buFont typeface="Arial"/>
              <a:buNone/>
              <a:defRPr b="0" i="0" sz="2600" u="none" cap="none" strike="noStrike">
                <a:solidFill>
                  <a:srgbClr val="7F7F7F"/>
                </a:solidFill>
                <a:latin typeface="Arial"/>
                <a:ea typeface="Arial"/>
                <a:cs typeface="Arial"/>
                <a:sym typeface="Arial"/>
              </a:defRPr>
            </a:lvl1pPr>
            <a:lvl2pPr lvl="1" marR="0" rtl="0" algn="ctr">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2pPr>
            <a:lvl3pPr lvl="2" marR="0" rtl="0" algn="ctr">
              <a:lnSpc>
                <a:spcPct val="90000"/>
              </a:lnSpc>
              <a:spcBef>
                <a:spcPts val="5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3pPr>
            <a:lvl4pPr lvl="3"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4pPr>
            <a:lvl5pPr lvl="4"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itle for Tables and Graphs/Charts">
  <p:cSld name="Blank Slide Title for Tables and Graphs/Charts">
    <p:spTree>
      <p:nvGrpSpPr>
        <p:cNvPr id="31" name="Shape 31"/>
        <p:cNvGrpSpPr/>
        <p:nvPr/>
      </p:nvGrpSpPr>
      <p:grpSpPr>
        <a:xfrm>
          <a:off x="0" y="0"/>
          <a:ext cx="0" cy="0"/>
          <a:chOff x="0" y="0"/>
          <a:chExt cx="0" cy="0"/>
        </a:xfrm>
      </p:grpSpPr>
      <p:sp>
        <p:nvSpPr>
          <p:cNvPr id="32" name="Google Shape;32;p7"/>
          <p:cNvSpPr txBox="1"/>
          <p:nvPr>
            <p:ph idx="1" type="subTitle"/>
          </p:nvPr>
        </p:nvSpPr>
        <p:spPr>
          <a:xfrm>
            <a:off x="615349" y="950851"/>
            <a:ext cx="3412389" cy="452432"/>
          </a:xfrm>
          <a:prstGeom prst="rect">
            <a:avLst/>
          </a:prstGeom>
          <a:noFill/>
          <a:ln>
            <a:noFill/>
          </a:ln>
        </p:spPr>
        <p:txBody>
          <a:bodyPr anchorCtr="0" anchor="t" bIns="45700" lIns="91425" spcFirstLastPara="1" rIns="91425" wrap="square" tIns="45700">
            <a:spAutoFit/>
          </a:bodyPr>
          <a:lstStyle>
            <a:lvl1pPr lvl="0" marR="0" rtl="0" algn="l">
              <a:lnSpc>
                <a:spcPct val="90000"/>
              </a:lnSpc>
              <a:spcBef>
                <a:spcPts val="1000"/>
              </a:spcBef>
              <a:spcAft>
                <a:spcPts val="0"/>
              </a:spcAft>
              <a:buClr>
                <a:srgbClr val="7F7F7F"/>
              </a:buClr>
              <a:buSzPts val="2600"/>
              <a:buFont typeface="Arial"/>
              <a:buNone/>
              <a:defRPr b="0" i="0" sz="2600" u="none" cap="none" strike="noStrike">
                <a:solidFill>
                  <a:srgbClr val="7F7F7F"/>
                </a:solidFill>
                <a:latin typeface="Arial"/>
                <a:ea typeface="Arial"/>
                <a:cs typeface="Arial"/>
                <a:sym typeface="Arial"/>
              </a:defRPr>
            </a:lvl1pPr>
            <a:lvl2pPr lvl="1" marR="0" rtl="0" algn="ctr">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2pPr>
            <a:lvl3pPr lvl="2" marR="0" rtl="0" algn="ctr">
              <a:lnSpc>
                <a:spcPct val="90000"/>
              </a:lnSpc>
              <a:spcBef>
                <a:spcPts val="5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3pPr>
            <a:lvl4pPr lvl="3"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4pPr>
            <a:lvl5pPr lvl="4"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9pPr>
          </a:lstStyle>
          <a:p/>
        </p:txBody>
      </p:sp>
      <p:sp>
        <p:nvSpPr>
          <p:cNvPr id="33" name="Google Shape;33;p7"/>
          <p:cNvSpPr txBox="1"/>
          <p:nvPr>
            <p:ph type="ctrTitle"/>
          </p:nvPr>
        </p:nvSpPr>
        <p:spPr>
          <a:xfrm>
            <a:off x="615349" y="348696"/>
            <a:ext cx="4363718" cy="618631"/>
          </a:xfrm>
          <a:prstGeom prst="rect">
            <a:avLst/>
          </a:prstGeom>
          <a:noFill/>
          <a:ln>
            <a:noFill/>
          </a:ln>
        </p:spPr>
        <p:txBody>
          <a:bodyPr anchorCtr="0" anchor="b" bIns="45700" lIns="91425" spcFirstLastPara="1" rIns="91425" wrap="square" tIns="45700">
            <a:spAutoFit/>
          </a:bodyPr>
          <a:lstStyle>
            <a:lvl1pPr lvl="0" marR="0" rtl="0" algn="l">
              <a:lnSpc>
                <a:spcPct val="90000"/>
              </a:lnSpc>
              <a:spcBef>
                <a:spcPts val="0"/>
              </a:spcBef>
              <a:spcAft>
                <a:spcPts val="0"/>
              </a:spcAft>
              <a:buClr>
                <a:srgbClr val="3172AE"/>
              </a:buClr>
              <a:buSzPts val="3800"/>
              <a:buFont typeface="Arial"/>
              <a:buNone/>
              <a:defRPr b="1" i="0" sz="3800" u="none" cap="none" strike="noStrike">
                <a:solidFill>
                  <a:srgbClr val="3172AE"/>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Slide">
  <p:cSld name="Image Slide">
    <p:spTree>
      <p:nvGrpSpPr>
        <p:cNvPr id="34" name="Shape 34"/>
        <p:cNvGrpSpPr/>
        <p:nvPr/>
      </p:nvGrpSpPr>
      <p:grpSpPr>
        <a:xfrm>
          <a:off x="0" y="0"/>
          <a:ext cx="0" cy="0"/>
          <a:chOff x="0" y="0"/>
          <a:chExt cx="0" cy="0"/>
        </a:xfrm>
      </p:grpSpPr>
      <p:sp>
        <p:nvSpPr>
          <p:cNvPr id="35" name="Google Shape;35;p8"/>
          <p:cNvSpPr txBox="1"/>
          <p:nvPr>
            <p:ph idx="1" type="body"/>
          </p:nvPr>
        </p:nvSpPr>
        <p:spPr>
          <a:xfrm>
            <a:off x="8650910" y="5053917"/>
            <a:ext cx="1680210" cy="139446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rgbClr val="3172AE"/>
              </a:buClr>
              <a:buSzPts val="2000"/>
              <a:buFont typeface="Arial"/>
              <a:buNone/>
              <a:defRPr b="0" i="0" sz="2000" u="none" cap="none" strike="noStrike">
                <a:solidFill>
                  <a:srgbClr val="3172AE"/>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descr="Image Placeholder" id="36" name="Google Shape;36;p8"/>
          <p:cNvSpPr/>
          <p:nvPr>
            <p:ph idx="2" type="pic"/>
          </p:nvPr>
        </p:nvSpPr>
        <p:spPr>
          <a:xfrm>
            <a:off x="312516" y="461318"/>
            <a:ext cx="7977860" cy="5177057"/>
          </a:xfrm>
          <a:prstGeom prst="rect">
            <a:avLst/>
          </a:prstGeom>
          <a:noFill/>
          <a:ln>
            <a:no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ll Screen Image Slide">
  <p:cSld name="Full Screen Image Slide">
    <p:spTree>
      <p:nvGrpSpPr>
        <p:cNvPr id="37" name="Shape 37"/>
        <p:cNvGrpSpPr/>
        <p:nvPr/>
      </p:nvGrpSpPr>
      <p:grpSpPr>
        <a:xfrm>
          <a:off x="0" y="0"/>
          <a:ext cx="0" cy="0"/>
          <a:chOff x="0" y="0"/>
          <a:chExt cx="0" cy="0"/>
        </a:xfrm>
      </p:grpSpPr>
      <p:sp>
        <p:nvSpPr>
          <p:cNvPr descr="Image Placeholder" id="38" name="Google Shape;38;p9"/>
          <p:cNvSpPr/>
          <p:nvPr>
            <p:ph idx="2" type="pic"/>
          </p:nvPr>
        </p:nvSpPr>
        <p:spPr>
          <a:xfrm>
            <a:off x="0" y="-1"/>
            <a:ext cx="12191999" cy="6122505"/>
          </a:xfrm>
          <a:prstGeom prst="rect">
            <a:avLst/>
          </a:prstGeom>
          <a:noFill/>
          <a:ln>
            <a:noFill/>
          </a:ln>
        </p:spPr>
      </p:sp>
      <p:sp>
        <p:nvSpPr>
          <p:cNvPr id="39" name="Google Shape;39;p9"/>
          <p:cNvSpPr txBox="1"/>
          <p:nvPr>
            <p:ph idx="1" type="body"/>
          </p:nvPr>
        </p:nvSpPr>
        <p:spPr>
          <a:xfrm>
            <a:off x="10010899" y="0"/>
            <a:ext cx="2181100" cy="1270660"/>
          </a:xfrm>
          <a:prstGeom prst="rect">
            <a:avLst/>
          </a:prstGeom>
          <a:solidFill>
            <a:srgbClr val="3172AE"/>
          </a:solidFill>
          <a:ln>
            <a:noFill/>
          </a:ln>
        </p:spPr>
        <p:txBody>
          <a:bodyPr anchorCtr="0" anchor="ctr" bIns="45700" lIns="91425" spcFirstLastPara="1" rIns="91425" wrap="square" tIns="45700">
            <a:noAutofit/>
          </a:bodyPr>
          <a:lstStyle>
            <a:lvl1pPr indent="-228600" lvl="0" marL="457200" marR="0" rtl="0" algn="ctr">
              <a:lnSpc>
                <a:spcPct val="90000"/>
              </a:lnSpc>
              <a:spcBef>
                <a:spcPts val="1000"/>
              </a:spcBef>
              <a:spcAft>
                <a:spcPts val="0"/>
              </a:spcAft>
              <a:buClr>
                <a:schemeClr val="lt1"/>
              </a:buClr>
              <a:buSzPts val="2000"/>
              <a:buFont typeface="Arial"/>
              <a:buNone/>
              <a:defRPr b="0" i="0" sz="2000" u="none" cap="none" strike="noStrike">
                <a:solidFill>
                  <a:schemeClr val="lt1"/>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0" name="Shape 40"/>
        <p:cNvGrpSpPr/>
        <p:nvPr/>
      </p:nvGrpSpPr>
      <p:grpSpPr>
        <a:xfrm>
          <a:off x="0" y="0"/>
          <a:ext cx="0" cy="0"/>
          <a:chOff x="0" y="0"/>
          <a:chExt cx="0" cy="0"/>
        </a:xfrm>
      </p:grpSpPr>
      <p:sp>
        <p:nvSpPr>
          <p:cNvPr id="41" name="Google Shape;41;p10"/>
          <p:cNvSpPr txBox="1"/>
          <p:nvPr>
            <p:ph type="title"/>
          </p:nvPr>
        </p:nvSpPr>
        <p:spPr>
          <a:xfrm>
            <a:off x="415600" y="2867800"/>
            <a:ext cx="11360700" cy="1122300"/>
          </a:xfrm>
          <a:prstGeom prst="rect">
            <a:avLst/>
          </a:prstGeom>
          <a:noFill/>
          <a:ln>
            <a:noFill/>
          </a:ln>
        </p:spPr>
        <p:txBody>
          <a:bodyPr anchorCtr="0" anchor="ctr" bIns="121900" lIns="121900" spcFirstLastPara="1" rIns="121900" wrap="square" tIns="121900">
            <a:noAutofit/>
          </a:bodyPr>
          <a:lstStyle>
            <a:lvl1pPr lvl="0" rtl="0" algn="ctr">
              <a:spcBef>
                <a:spcPts val="0"/>
              </a:spcBef>
              <a:spcAft>
                <a:spcPts val="0"/>
              </a:spcAft>
              <a:buSzPts val="4800"/>
              <a:buChar char="●"/>
              <a:defRPr sz="4800"/>
            </a:lvl1pPr>
            <a:lvl2pPr lvl="1" rtl="0" algn="ctr">
              <a:spcBef>
                <a:spcPts val="0"/>
              </a:spcBef>
              <a:spcAft>
                <a:spcPts val="0"/>
              </a:spcAft>
              <a:buSzPts val="4800"/>
              <a:buChar char="○"/>
              <a:defRPr sz="4800"/>
            </a:lvl2pPr>
            <a:lvl3pPr lvl="2" rtl="0" algn="ctr">
              <a:spcBef>
                <a:spcPts val="0"/>
              </a:spcBef>
              <a:spcAft>
                <a:spcPts val="0"/>
              </a:spcAft>
              <a:buSzPts val="4800"/>
              <a:buChar char="■"/>
              <a:defRPr sz="4800"/>
            </a:lvl3pPr>
            <a:lvl4pPr lvl="3" rtl="0" algn="ctr">
              <a:spcBef>
                <a:spcPts val="0"/>
              </a:spcBef>
              <a:spcAft>
                <a:spcPts val="0"/>
              </a:spcAft>
              <a:buSzPts val="4800"/>
              <a:buChar char="●"/>
              <a:defRPr sz="4800"/>
            </a:lvl4pPr>
            <a:lvl5pPr lvl="4" rtl="0" algn="ctr">
              <a:spcBef>
                <a:spcPts val="0"/>
              </a:spcBef>
              <a:spcAft>
                <a:spcPts val="0"/>
              </a:spcAft>
              <a:buSzPts val="4800"/>
              <a:buChar char="○"/>
              <a:defRPr sz="4800"/>
            </a:lvl5pPr>
            <a:lvl6pPr lvl="5" rtl="0" algn="ctr">
              <a:spcBef>
                <a:spcPts val="0"/>
              </a:spcBef>
              <a:spcAft>
                <a:spcPts val="0"/>
              </a:spcAft>
              <a:buSzPts val="4800"/>
              <a:buChar char="■"/>
              <a:defRPr sz="4800"/>
            </a:lvl6pPr>
            <a:lvl7pPr lvl="6" rtl="0" algn="ctr">
              <a:spcBef>
                <a:spcPts val="0"/>
              </a:spcBef>
              <a:spcAft>
                <a:spcPts val="0"/>
              </a:spcAft>
              <a:buSzPts val="4800"/>
              <a:buChar char="●"/>
              <a:defRPr sz="4800"/>
            </a:lvl7pPr>
            <a:lvl8pPr lvl="7" rtl="0" algn="ctr">
              <a:spcBef>
                <a:spcPts val="0"/>
              </a:spcBef>
              <a:spcAft>
                <a:spcPts val="0"/>
              </a:spcAft>
              <a:buSzPts val="4800"/>
              <a:buChar char="○"/>
              <a:defRPr sz="4800"/>
            </a:lvl8pPr>
            <a:lvl9pPr lvl="8" rtl="0" algn="ctr">
              <a:spcBef>
                <a:spcPts val="0"/>
              </a:spcBef>
              <a:spcAft>
                <a:spcPts val="0"/>
              </a:spcAft>
              <a:buSzPts val="4800"/>
              <a:buChar char="■"/>
              <a:defRPr sz="4800"/>
            </a:lvl9pPr>
          </a:lstStyle>
          <a:p/>
        </p:txBody>
      </p:sp>
      <p:sp>
        <p:nvSpPr>
          <p:cNvPr id="42" name="Google Shape;42;p10"/>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lvl="0" rtl="0">
              <a:buNone/>
              <a:defRPr sz="1900"/>
            </a:lvl1pPr>
            <a:lvl2pPr lvl="1" rtl="0">
              <a:buNone/>
              <a:defRPr sz="1900"/>
            </a:lvl2pPr>
            <a:lvl3pPr lvl="2" rtl="0">
              <a:buNone/>
              <a:defRPr sz="1900"/>
            </a:lvl3pPr>
            <a:lvl4pPr lvl="3" rtl="0">
              <a:buNone/>
              <a:defRPr sz="1900"/>
            </a:lvl4pPr>
            <a:lvl5pPr lvl="4" rtl="0">
              <a:buNone/>
              <a:defRPr sz="1900"/>
            </a:lvl5pPr>
            <a:lvl6pPr lvl="5" rtl="0">
              <a:buNone/>
              <a:defRPr sz="1900"/>
            </a:lvl6pPr>
            <a:lvl7pPr lvl="6" rtl="0">
              <a:buNone/>
              <a:defRPr sz="1900"/>
            </a:lvl7pPr>
            <a:lvl8pPr lvl="7" rtl="0">
              <a:buNone/>
              <a:defRPr sz="1900"/>
            </a:lvl8pPr>
            <a:lvl9pPr lvl="8" rtl="0">
              <a:buNone/>
              <a:defRPr sz="1900"/>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3" name="Shape 43"/>
        <p:cNvGrpSpPr/>
        <p:nvPr/>
      </p:nvGrpSpPr>
      <p:grpSpPr>
        <a:xfrm>
          <a:off x="0" y="0"/>
          <a:ext cx="0" cy="0"/>
          <a:chOff x="0" y="0"/>
          <a:chExt cx="0" cy="0"/>
        </a:xfrm>
      </p:grpSpPr>
      <p:sp>
        <p:nvSpPr>
          <p:cNvPr id="44" name="Google Shape;44;p11"/>
          <p:cNvSpPr txBox="1"/>
          <p:nvPr>
            <p:ph type="title"/>
          </p:nvPr>
        </p:nvSpPr>
        <p:spPr>
          <a:xfrm>
            <a:off x="415600" y="593367"/>
            <a:ext cx="11360700" cy="763500"/>
          </a:xfrm>
          <a:prstGeom prst="rect">
            <a:avLst/>
          </a:prstGeom>
          <a:noFill/>
          <a:ln>
            <a:noFill/>
          </a:ln>
        </p:spPr>
        <p:txBody>
          <a:bodyPr anchorCtr="0" anchor="ctr" bIns="121900" lIns="121900" spcFirstLastPara="1" rIns="121900" wrap="square" tIns="121900">
            <a:noAutofit/>
          </a:bodyPr>
          <a:lstStyle>
            <a:lvl1pPr lvl="0" rtl="0">
              <a:spcBef>
                <a:spcPts val="0"/>
              </a:spcBef>
              <a:spcAft>
                <a:spcPts val="0"/>
              </a:spcAft>
              <a:buSzPts val="1900"/>
              <a:buChar char="●"/>
              <a:defRPr sz="1900"/>
            </a:lvl1pPr>
            <a:lvl2pPr lvl="1" rtl="0">
              <a:spcBef>
                <a:spcPts val="0"/>
              </a:spcBef>
              <a:spcAft>
                <a:spcPts val="0"/>
              </a:spcAft>
              <a:buSzPts val="1900"/>
              <a:buChar char="○"/>
              <a:defRPr sz="1900"/>
            </a:lvl2pPr>
            <a:lvl3pPr lvl="2" rtl="0">
              <a:spcBef>
                <a:spcPts val="0"/>
              </a:spcBef>
              <a:spcAft>
                <a:spcPts val="0"/>
              </a:spcAft>
              <a:buSzPts val="1900"/>
              <a:buChar char="■"/>
              <a:defRPr sz="1900"/>
            </a:lvl3pPr>
            <a:lvl4pPr lvl="3" rtl="0">
              <a:spcBef>
                <a:spcPts val="0"/>
              </a:spcBef>
              <a:spcAft>
                <a:spcPts val="0"/>
              </a:spcAft>
              <a:buSzPts val="1900"/>
              <a:buChar char="●"/>
              <a:defRPr sz="1900"/>
            </a:lvl4pPr>
            <a:lvl5pPr lvl="4" rtl="0">
              <a:spcBef>
                <a:spcPts val="0"/>
              </a:spcBef>
              <a:spcAft>
                <a:spcPts val="0"/>
              </a:spcAft>
              <a:buSzPts val="1900"/>
              <a:buChar char="○"/>
              <a:defRPr sz="1900"/>
            </a:lvl5pPr>
            <a:lvl6pPr lvl="5" rtl="0">
              <a:spcBef>
                <a:spcPts val="0"/>
              </a:spcBef>
              <a:spcAft>
                <a:spcPts val="0"/>
              </a:spcAft>
              <a:buSzPts val="1900"/>
              <a:buChar char="■"/>
              <a:defRPr sz="1900"/>
            </a:lvl6pPr>
            <a:lvl7pPr lvl="6" rtl="0">
              <a:spcBef>
                <a:spcPts val="0"/>
              </a:spcBef>
              <a:spcAft>
                <a:spcPts val="0"/>
              </a:spcAft>
              <a:buSzPts val="1900"/>
              <a:buChar char="●"/>
              <a:defRPr sz="1900"/>
            </a:lvl7pPr>
            <a:lvl8pPr lvl="7" rtl="0">
              <a:spcBef>
                <a:spcPts val="0"/>
              </a:spcBef>
              <a:spcAft>
                <a:spcPts val="0"/>
              </a:spcAft>
              <a:buSzPts val="1900"/>
              <a:buChar char="○"/>
              <a:defRPr sz="1900"/>
            </a:lvl8pPr>
            <a:lvl9pPr lvl="8" rtl="0">
              <a:spcBef>
                <a:spcPts val="0"/>
              </a:spcBef>
              <a:spcAft>
                <a:spcPts val="0"/>
              </a:spcAft>
              <a:buSzPts val="1900"/>
              <a:buChar char="■"/>
              <a:defRPr sz="1900"/>
            </a:lvl9pPr>
          </a:lstStyle>
          <a:p/>
        </p:txBody>
      </p:sp>
      <p:sp>
        <p:nvSpPr>
          <p:cNvPr id="45" name="Google Shape;45;p11"/>
          <p:cNvSpPr txBox="1"/>
          <p:nvPr>
            <p:ph idx="1" type="body"/>
          </p:nvPr>
        </p:nvSpPr>
        <p:spPr>
          <a:xfrm>
            <a:off x="415600" y="1536633"/>
            <a:ext cx="11360700" cy="4555200"/>
          </a:xfrm>
          <a:prstGeom prst="rect">
            <a:avLst/>
          </a:prstGeom>
          <a:noFill/>
          <a:ln>
            <a:noFill/>
          </a:ln>
        </p:spPr>
        <p:txBody>
          <a:bodyPr anchorCtr="0" anchor="ctr" bIns="121900" lIns="121900" spcFirstLastPara="1" rIns="121900" wrap="square" tIns="121900">
            <a:noAutofit/>
          </a:bodyPr>
          <a:lstStyle>
            <a:lvl1pPr indent="-349250" lvl="0" marL="457200" rtl="0">
              <a:spcBef>
                <a:spcPts val="0"/>
              </a:spcBef>
              <a:spcAft>
                <a:spcPts val="0"/>
              </a:spcAft>
              <a:buSzPts val="1900"/>
              <a:buChar char="●"/>
              <a:defRPr sz="1900"/>
            </a:lvl1pPr>
            <a:lvl2pPr indent="-349250" lvl="1" marL="914400" rtl="0">
              <a:spcBef>
                <a:spcPts val="0"/>
              </a:spcBef>
              <a:spcAft>
                <a:spcPts val="0"/>
              </a:spcAft>
              <a:buSzPts val="1900"/>
              <a:buChar char="○"/>
              <a:defRPr sz="1900"/>
            </a:lvl2pPr>
            <a:lvl3pPr indent="-349250" lvl="2" marL="1371600" rtl="0">
              <a:spcBef>
                <a:spcPts val="0"/>
              </a:spcBef>
              <a:spcAft>
                <a:spcPts val="0"/>
              </a:spcAft>
              <a:buSzPts val="1900"/>
              <a:buChar char="■"/>
              <a:defRPr sz="1900"/>
            </a:lvl3pPr>
            <a:lvl4pPr indent="-349250" lvl="3" marL="1828800" rtl="0">
              <a:spcBef>
                <a:spcPts val="0"/>
              </a:spcBef>
              <a:spcAft>
                <a:spcPts val="0"/>
              </a:spcAft>
              <a:buSzPts val="1900"/>
              <a:buChar char="●"/>
              <a:defRPr sz="1900"/>
            </a:lvl4pPr>
            <a:lvl5pPr indent="-349250" lvl="4" marL="2286000" rtl="0">
              <a:spcBef>
                <a:spcPts val="0"/>
              </a:spcBef>
              <a:spcAft>
                <a:spcPts val="0"/>
              </a:spcAft>
              <a:buSzPts val="1900"/>
              <a:buChar char="○"/>
              <a:defRPr sz="1900"/>
            </a:lvl5pPr>
            <a:lvl6pPr indent="-349250" lvl="5" marL="2743200" rtl="0">
              <a:spcBef>
                <a:spcPts val="0"/>
              </a:spcBef>
              <a:spcAft>
                <a:spcPts val="0"/>
              </a:spcAft>
              <a:buSzPts val="1900"/>
              <a:buChar char="■"/>
              <a:defRPr sz="1900"/>
            </a:lvl6pPr>
            <a:lvl7pPr indent="-349250" lvl="6" marL="3200400" rtl="0">
              <a:spcBef>
                <a:spcPts val="0"/>
              </a:spcBef>
              <a:spcAft>
                <a:spcPts val="0"/>
              </a:spcAft>
              <a:buSzPts val="1900"/>
              <a:buChar char="●"/>
              <a:defRPr sz="1900"/>
            </a:lvl7pPr>
            <a:lvl8pPr indent="-349250" lvl="7" marL="3657600" rtl="0">
              <a:spcBef>
                <a:spcPts val="0"/>
              </a:spcBef>
              <a:spcAft>
                <a:spcPts val="0"/>
              </a:spcAft>
              <a:buSzPts val="1900"/>
              <a:buChar char="○"/>
              <a:defRPr sz="1900"/>
            </a:lvl8pPr>
            <a:lvl9pPr indent="-349250" lvl="8" marL="4114800" rtl="0">
              <a:spcBef>
                <a:spcPts val="0"/>
              </a:spcBef>
              <a:spcAft>
                <a:spcPts val="0"/>
              </a:spcAft>
              <a:buSzPts val="1900"/>
              <a:buChar char="■"/>
              <a:defRPr sz="1900"/>
            </a:lvl9pPr>
          </a:lstStyle>
          <a:p/>
        </p:txBody>
      </p:sp>
      <p:sp>
        <p:nvSpPr>
          <p:cNvPr id="46" name="Google Shape;46;p11"/>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lvl="0" rtl="0">
              <a:buNone/>
              <a:defRPr sz="1900"/>
            </a:lvl1pPr>
            <a:lvl2pPr lvl="1" rtl="0">
              <a:buNone/>
              <a:defRPr sz="1900"/>
            </a:lvl2pPr>
            <a:lvl3pPr lvl="2" rtl="0">
              <a:buNone/>
              <a:defRPr sz="1900"/>
            </a:lvl3pPr>
            <a:lvl4pPr lvl="3" rtl="0">
              <a:buNone/>
              <a:defRPr sz="1900"/>
            </a:lvl4pPr>
            <a:lvl5pPr lvl="4" rtl="0">
              <a:buNone/>
              <a:defRPr sz="1900"/>
            </a:lvl5pPr>
            <a:lvl6pPr lvl="5" rtl="0">
              <a:buNone/>
              <a:defRPr sz="1900"/>
            </a:lvl6pPr>
            <a:lvl7pPr lvl="6" rtl="0">
              <a:buNone/>
              <a:defRPr sz="1900"/>
            </a:lvl7pPr>
            <a:lvl8pPr lvl="7" rtl="0">
              <a:buNone/>
              <a:defRPr sz="1900"/>
            </a:lvl8pPr>
            <a:lvl9pPr lvl="8" rtl="0">
              <a:buNone/>
              <a:defRPr sz="1900"/>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32.png"/><Relationship Id="rId2" Type="http://schemas.openxmlformats.org/officeDocument/2006/relationships/image" Target="../media/image8.pn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8.png"/><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21.xml"/><Relationship Id="rId10" Type="http://schemas.openxmlformats.org/officeDocument/2006/relationships/slideLayout" Target="../slideLayouts/slideLayout20.xml"/><Relationship Id="rId13" Type="http://schemas.openxmlformats.org/officeDocument/2006/relationships/slideLayout" Target="../slideLayouts/slideLayout23.xml"/><Relationship Id="rId12" Type="http://schemas.openxmlformats.org/officeDocument/2006/relationships/slideLayout" Target="../slideLayouts/slideLayout22.xml"/><Relationship Id="rId1" Type="http://schemas.openxmlformats.org/officeDocument/2006/relationships/image" Target="../media/image1.jp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9" Type="http://schemas.openxmlformats.org/officeDocument/2006/relationships/slideLayout" Target="../slideLayouts/slideLayout19.xml"/><Relationship Id="rId14" Type="http://schemas.openxmlformats.org/officeDocument/2006/relationships/theme" Target="../theme/theme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pic>
        <p:nvPicPr>
          <p:cNvPr descr="Icon&#10;&#10;Description automatically generated" id="10" name="Google Shape;10;p1"/>
          <p:cNvPicPr preferRelativeResize="0"/>
          <p:nvPr/>
        </p:nvPicPr>
        <p:blipFill rotWithShape="1">
          <a:blip r:embed="rId1">
            <a:alphaModFix/>
          </a:blip>
          <a:srcRect b="0" l="0" r="0" t="0"/>
          <a:stretch/>
        </p:blipFill>
        <p:spPr>
          <a:xfrm>
            <a:off x="0" y="0"/>
            <a:ext cx="12192000" cy="6858000"/>
          </a:xfrm>
          <a:prstGeom prst="rect">
            <a:avLst/>
          </a:prstGeom>
          <a:noFill/>
          <a:ln>
            <a:noFill/>
          </a:ln>
        </p:spPr>
      </p:pic>
      <p:pic>
        <p:nvPicPr>
          <p:cNvPr id="11" name="Google Shape;11;p1"/>
          <p:cNvPicPr preferRelativeResize="0"/>
          <p:nvPr/>
        </p:nvPicPr>
        <p:blipFill rotWithShape="1">
          <a:blip r:embed="rId2">
            <a:alphaModFix/>
          </a:blip>
          <a:srcRect b="0" l="0" r="0" t="0"/>
          <a:stretch/>
        </p:blipFill>
        <p:spPr>
          <a:xfrm>
            <a:off x="463000" y="463000"/>
            <a:ext cx="1392870" cy="593914"/>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3"/>
    <p:sldLayoutId id="2147483649" r:id="rId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 name="Shape 19"/>
        <p:cNvGrpSpPr/>
        <p:nvPr/>
      </p:nvGrpSpPr>
      <p:grpSpPr>
        <a:xfrm>
          <a:off x="0" y="0"/>
          <a:ext cx="0" cy="0"/>
          <a:chOff x="0" y="0"/>
          <a:chExt cx="0" cy="0"/>
        </a:xfrm>
      </p:grpSpPr>
      <p:pic>
        <p:nvPicPr>
          <p:cNvPr descr="A picture containing shape&#10;&#10;Description automatically generated" id="20" name="Google Shape;20;p4"/>
          <p:cNvPicPr preferRelativeResize="0"/>
          <p:nvPr/>
        </p:nvPicPr>
        <p:blipFill rotWithShape="1">
          <a:blip r:embed="rId1">
            <a:alphaModFix/>
          </a:blip>
          <a:srcRect b="0" l="0" r="0" t="0"/>
          <a:stretch/>
        </p:blipFill>
        <p:spPr>
          <a:xfrm flipH="1" rot="10800000">
            <a:off x="0" y="0"/>
            <a:ext cx="12192000" cy="6858000"/>
          </a:xfrm>
          <a:prstGeom prst="rect">
            <a:avLst/>
          </a:prstGeom>
          <a:noFill/>
          <a:ln>
            <a:noFill/>
          </a:ln>
        </p:spPr>
      </p:pic>
      <p:pic>
        <p:nvPicPr>
          <p:cNvPr id="21" name="Google Shape;21;p4"/>
          <p:cNvPicPr preferRelativeResize="0"/>
          <p:nvPr/>
        </p:nvPicPr>
        <p:blipFill rotWithShape="1">
          <a:blip r:embed="rId2">
            <a:alphaModFix/>
          </a:blip>
          <a:srcRect b="0" l="0" r="0" t="0"/>
          <a:stretch/>
        </p:blipFill>
        <p:spPr>
          <a:xfrm>
            <a:off x="310982" y="6281788"/>
            <a:ext cx="771904" cy="329137"/>
          </a:xfrm>
          <a:prstGeom prst="rect">
            <a:avLst/>
          </a:prstGeom>
          <a:noFill/>
          <a:ln>
            <a:noFill/>
          </a:ln>
        </p:spPr>
      </p:pic>
      <p:sp>
        <p:nvSpPr>
          <p:cNvPr id="22" name="Google Shape;22;p4"/>
          <p:cNvSpPr txBox="1"/>
          <p:nvPr/>
        </p:nvSpPr>
        <p:spPr>
          <a:xfrm>
            <a:off x="1328896" y="6334130"/>
            <a:ext cx="6979920" cy="277055"/>
          </a:xfrm>
          <a:prstGeom prst="rect">
            <a:avLst/>
          </a:prstGeom>
          <a:noFill/>
          <a:ln>
            <a:noFill/>
          </a:ln>
        </p:spPr>
        <p:txBody>
          <a:bodyPr anchorCtr="0" anchor="t" bIns="45700" lIns="91425" spcFirstLastPara="1" rIns="91425" wrap="square" tIns="45700">
            <a:normAutofit lnSpcReduction="10000"/>
          </a:bodyPr>
          <a:lstStyle/>
          <a:p>
            <a:pPr indent="0" lvl="0" marL="0" marR="0" rtl="0" algn="l">
              <a:lnSpc>
                <a:spcPct val="90000"/>
              </a:lnSpc>
              <a:spcBef>
                <a:spcPts val="0"/>
              </a:spcBef>
              <a:spcAft>
                <a:spcPts val="0"/>
              </a:spcAft>
              <a:buClr>
                <a:srgbClr val="7F7F7F"/>
              </a:buClr>
              <a:buSzPts val="1400"/>
              <a:buFont typeface="Arial"/>
              <a:buNone/>
            </a:pPr>
            <a:r>
              <a:rPr lang="en-US">
                <a:solidFill>
                  <a:srgbClr val="7F7F7F"/>
                </a:solidFill>
              </a:rPr>
              <a:t>D3M@Tufts</a:t>
            </a:r>
            <a:endParaRPr/>
          </a:p>
        </p:txBody>
      </p:sp>
    </p:spTree>
  </p:cSld>
  <p:clrMap accent1="accent1" accent2="accent2" accent3="accent3" accent4="accent4" accent5="accent5" accent6="accent6" bg1="lt1" bg2="dk2" tx1="dk1" tx2="lt2" folHlink="folHlink" hlink="hlink"/>
  <p:sldLayoutIdLst>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3" name="Shape 53"/>
        <p:cNvGrpSpPr/>
        <p:nvPr/>
      </p:nvGrpSpPr>
      <p:grpSpPr>
        <a:xfrm>
          <a:off x="0" y="0"/>
          <a:ext cx="0" cy="0"/>
          <a:chOff x="0" y="0"/>
          <a:chExt cx="0" cy="0"/>
        </a:xfrm>
      </p:grpSpPr>
      <p:sp>
        <p:nvSpPr>
          <p:cNvPr id="54" name="Google Shape;54;p14"/>
          <p:cNvSpPr/>
          <p:nvPr/>
        </p:nvSpPr>
        <p:spPr>
          <a:xfrm>
            <a:off x="0" y="6172200"/>
            <a:ext cx="12192000" cy="685800"/>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800" u="none" cap="none" strike="noStrike">
                <a:solidFill>
                  <a:srgbClr val="7F7F7F"/>
                </a:solidFill>
                <a:latin typeface="Arial"/>
                <a:ea typeface="Arial"/>
                <a:cs typeface="Arial"/>
                <a:sym typeface="Arial"/>
              </a:rPr>
              <a:t>D3M@Tufts: Connecting Numbers and Narratives</a:t>
            </a:r>
            <a:endParaRPr/>
          </a:p>
        </p:txBody>
      </p:sp>
      <p:cxnSp>
        <p:nvCxnSpPr>
          <p:cNvPr id="55" name="Google Shape;55;p14"/>
          <p:cNvCxnSpPr/>
          <p:nvPr/>
        </p:nvCxnSpPr>
        <p:spPr>
          <a:xfrm>
            <a:off x="0" y="6172200"/>
            <a:ext cx="12192000" cy="0"/>
          </a:xfrm>
          <a:prstGeom prst="straightConnector1">
            <a:avLst/>
          </a:prstGeom>
          <a:noFill/>
          <a:ln cap="flat" cmpd="sng" w="28575">
            <a:solidFill>
              <a:srgbClr val="212167"/>
            </a:solidFill>
            <a:prstDash val="solid"/>
            <a:round/>
            <a:headEnd len="med" w="med" type="none"/>
            <a:tailEnd len="med" w="med" type="none"/>
          </a:ln>
        </p:spPr>
      </p:cxnSp>
      <p:sp>
        <p:nvSpPr>
          <p:cNvPr id="56" name="Google Shape;56;p14"/>
          <p:cNvSpPr txBox="1"/>
          <p:nvPr/>
        </p:nvSpPr>
        <p:spPr>
          <a:xfrm>
            <a:off x="0" y="0"/>
            <a:ext cx="12192000" cy="403200"/>
          </a:xfrm>
          <a:prstGeom prst="rect">
            <a:avLst/>
          </a:prstGeom>
          <a:gradFill>
            <a:gsLst>
              <a:gs pos="0">
                <a:srgbClr val="6699FF"/>
              </a:gs>
              <a:gs pos="39999">
                <a:srgbClr val="85C2FF"/>
              </a:gs>
              <a:gs pos="70000">
                <a:srgbClr val="C4D6EB"/>
              </a:gs>
              <a:gs pos="100000">
                <a:srgbClr val="FFEBFA"/>
              </a:gs>
            </a:gsLst>
            <a:lin ang="2700000" scaled="0"/>
          </a:gra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800" u="none" cap="none" strike="noStrike">
                <a:solidFill>
                  <a:srgbClr val="0000FF"/>
                </a:solidFill>
                <a:latin typeface="Helvetica Neue"/>
                <a:ea typeface="Helvetica Neue"/>
                <a:cs typeface="Helvetica Neue"/>
                <a:sym typeface="Helvetica Neue"/>
              </a:rPr>
              <a:t>D3M: Data Driven Decision Making</a:t>
            </a:r>
            <a:endParaRPr/>
          </a:p>
        </p:txBody>
      </p:sp>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Lst>
  <p:transition>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2.png"/><Relationship Id="rId4" Type="http://schemas.openxmlformats.org/officeDocument/2006/relationships/hyperlink" Target="https://sites.tufts.edu/d3m/" TargetMode="External"/><Relationship Id="rId5" Type="http://schemas.openxmlformats.org/officeDocument/2006/relationships/image" Target="../media/image2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6.png"/><Relationship Id="rId4" Type="http://schemas.openxmlformats.org/officeDocument/2006/relationships/image" Target="../media/image10.png"/><Relationship Id="rId5"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35.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39.jpg"/><Relationship Id="rId4" Type="http://schemas.openxmlformats.org/officeDocument/2006/relationships/image" Target="../media/image33.jpg"/><Relationship Id="rId5" Type="http://schemas.openxmlformats.org/officeDocument/2006/relationships/image" Target="../media/image37.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6.png"/><Relationship Id="rId4" Type="http://schemas.openxmlformats.org/officeDocument/2006/relationships/image" Target="../media/image50.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38.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41.jpg"/><Relationship Id="rId4" Type="http://schemas.openxmlformats.org/officeDocument/2006/relationships/image" Target="../media/image61.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5.png"/><Relationship Id="rId4" Type="http://schemas.openxmlformats.org/officeDocument/2006/relationships/image" Target="../media/image73.jpg"/><Relationship Id="rId5" Type="http://schemas.openxmlformats.org/officeDocument/2006/relationships/image" Target="../media/image40.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hyperlink" Target="https://sites.tufts.edu/d3m/" TargetMode="External"/><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7.jpg"/><Relationship Id="rId4" Type="http://schemas.openxmlformats.org/officeDocument/2006/relationships/image" Target="../media/image22.jpg"/><Relationship Id="rId5" Type="http://schemas.openxmlformats.org/officeDocument/2006/relationships/image" Target="../media/image25.jpg"/><Relationship Id="rId6" Type="http://schemas.openxmlformats.org/officeDocument/2006/relationships/image" Target="../media/image1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3.xml"/><Relationship Id="rId3" Type="http://schemas.openxmlformats.org/officeDocument/2006/relationships/image" Target="../media/image23.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4.xml"/><Relationship Id="rId3" Type="http://schemas.openxmlformats.org/officeDocument/2006/relationships/image" Target="../media/image23.jpg"/><Relationship Id="rId4" Type="http://schemas.openxmlformats.org/officeDocument/2006/relationships/image" Target="../media/image1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5.xml"/><Relationship Id="rId3" Type="http://schemas.openxmlformats.org/officeDocument/2006/relationships/image" Target="../media/image23.jpg"/><Relationship Id="rId4" Type="http://schemas.openxmlformats.org/officeDocument/2006/relationships/image" Target="../media/image21.png"/><Relationship Id="rId5" Type="http://schemas.openxmlformats.org/officeDocument/2006/relationships/image" Target="../media/image1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7.xml"/><Relationship Id="rId3" Type="http://schemas.openxmlformats.org/officeDocument/2006/relationships/image" Target="../media/image13.png"/><Relationship Id="rId4" Type="http://schemas.openxmlformats.org/officeDocument/2006/relationships/image" Target="../media/image2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8.xml"/><Relationship Id="rId3" Type="http://schemas.openxmlformats.org/officeDocument/2006/relationships/image" Target="../media/image13.png"/><Relationship Id="rId4" Type="http://schemas.openxmlformats.org/officeDocument/2006/relationships/image" Target="../media/image21.png"/><Relationship Id="rId5" Type="http://schemas.openxmlformats.org/officeDocument/2006/relationships/image" Target="../media/image2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9.xml"/><Relationship Id="rId3" Type="http://schemas.openxmlformats.org/officeDocument/2006/relationships/image" Target="../media/image13.png"/><Relationship Id="rId4" Type="http://schemas.openxmlformats.org/officeDocument/2006/relationships/image" Target="../media/image21.png"/><Relationship Id="rId5" Type="http://schemas.openxmlformats.org/officeDocument/2006/relationships/image" Target="../media/image24.png"/><Relationship Id="rId6" Type="http://schemas.openxmlformats.org/officeDocument/2006/relationships/image" Target="../media/image2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0.xml"/><Relationship Id="rId3" Type="http://schemas.openxmlformats.org/officeDocument/2006/relationships/image" Target="../media/image13.png"/><Relationship Id="rId4" Type="http://schemas.openxmlformats.org/officeDocument/2006/relationships/image" Target="../media/image21.png"/><Relationship Id="rId5" Type="http://schemas.openxmlformats.org/officeDocument/2006/relationships/image" Target="../media/image24.png"/><Relationship Id="rId6" Type="http://schemas.openxmlformats.org/officeDocument/2006/relationships/image" Target="../media/image29.png"/><Relationship Id="rId7" Type="http://schemas.openxmlformats.org/officeDocument/2006/relationships/image" Target="../media/image3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1.xml"/><Relationship Id="rId3" Type="http://schemas.openxmlformats.org/officeDocument/2006/relationships/image" Target="../media/image13.png"/><Relationship Id="rId4" Type="http://schemas.openxmlformats.org/officeDocument/2006/relationships/image" Target="../media/image21.png"/><Relationship Id="rId5" Type="http://schemas.openxmlformats.org/officeDocument/2006/relationships/image" Target="../media/image24.png"/><Relationship Id="rId6" Type="http://schemas.openxmlformats.org/officeDocument/2006/relationships/image" Target="../media/image29.png"/><Relationship Id="rId7" Type="http://schemas.openxmlformats.org/officeDocument/2006/relationships/image" Target="../media/image3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6.xml"/><Relationship Id="rId3" Type="http://schemas.openxmlformats.org/officeDocument/2006/relationships/image" Target="../media/image27.png"/><Relationship Id="rId4" Type="http://schemas.openxmlformats.org/officeDocument/2006/relationships/image" Target="../media/image26.jpg"/><Relationship Id="rId5" Type="http://schemas.openxmlformats.org/officeDocument/2006/relationships/image" Target="../media/image28.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8.xml"/><Relationship Id="rId3" Type="http://schemas.openxmlformats.org/officeDocument/2006/relationships/image" Target="../media/image3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9.xml"/><Relationship Id="rId3" Type="http://schemas.openxmlformats.org/officeDocument/2006/relationships/image" Target="../media/image49.png"/><Relationship Id="rId4" Type="http://schemas.openxmlformats.org/officeDocument/2006/relationships/image" Target="../media/image44.png"/><Relationship Id="rId5" Type="http://schemas.openxmlformats.org/officeDocument/2006/relationships/image" Target="../media/image45.png"/><Relationship Id="rId6" Type="http://schemas.openxmlformats.org/officeDocument/2006/relationships/image" Target="../media/image34.png"/><Relationship Id="rId7" Type="http://schemas.openxmlformats.org/officeDocument/2006/relationships/image" Target="../media/image5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0.xml"/><Relationship Id="rId3" Type="http://schemas.openxmlformats.org/officeDocument/2006/relationships/image" Target="../media/image3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1.xml"/><Relationship Id="rId3" Type="http://schemas.openxmlformats.org/officeDocument/2006/relationships/image" Target="../media/image68.png"/><Relationship Id="rId4" Type="http://schemas.openxmlformats.org/officeDocument/2006/relationships/image" Target="../media/image75.png"/><Relationship Id="rId5" Type="http://schemas.openxmlformats.org/officeDocument/2006/relationships/image" Target="../media/image62.png"/><Relationship Id="rId6" Type="http://schemas.openxmlformats.org/officeDocument/2006/relationships/image" Target="../media/image56.png"/><Relationship Id="rId7" Type="http://schemas.openxmlformats.org/officeDocument/2006/relationships/image" Target="../media/image67.png"/><Relationship Id="rId8" Type="http://schemas.openxmlformats.org/officeDocument/2006/relationships/image" Target="../media/image6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2.xml"/><Relationship Id="rId3" Type="http://schemas.openxmlformats.org/officeDocument/2006/relationships/image" Target="../media/image43.png"/><Relationship Id="rId4" Type="http://schemas.openxmlformats.org/officeDocument/2006/relationships/image" Target="../media/image47.gif"/></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3.xml"/><Relationship Id="rId3" Type="http://schemas.openxmlformats.org/officeDocument/2006/relationships/image" Target="../media/image43.png"/><Relationship Id="rId4" Type="http://schemas.openxmlformats.org/officeDocument/2006/relationships/image" Target="../media/image46.gif"/></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4.xml"/><Relationship Id="rId3" Type="http://schemas.openxmlformats.org/officeDocument/2006/relationships/image" Target="../media/image42.png"/><Relationship Id="rId4" Type="http://schemas.openxmlformats.org/officeDocument/2006/relationships/image" Target="../media/image48.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5.xml"/><Relationship Id="rId3" Type="http://schemas.openxmlformats.org/officeDocument/2006/relationships/image" Target="../media/image43.png"/><Relationship Id="rId4" Type="http://schemas.openxmlformats.org/officeDocument/2006/relationships/image" Target="../media/image85.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6.xml"/><Relationship Id="rId3" Type="http://schemas.openxmlformats.org/officeDocument/2006/relationships/image" Target="../media/image91.png"/><Relationship Id="rId4" Type="http://schemas.openxmlformats.org/officeDocument/2006/relationships/image" Target="../media/image76.png"/><Relationship Id="rId5" Type="http://schemas.openxmlformats.org/officeDocument/2006/relationships/image" Target="../media/image84.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7.xml"/><Relationship Id="rId3" Type="http://schemas.openxmlformats.org/officeDocument/2006/relationships/image" Target="../media/image54.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55.png"/><Relationship Id="rId4" Type="http://schemas.openxmlformats.org/officeDocument/2006/relationships/image" Target="../media/image52.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xml"/><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1.xml"/><Relationship Id="rId3" Type="http://schemas.openxmlformats.org/officeDocument/2006/relationships/image" Target="../media/image53.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2.xml"/><Relationship Id="rId3" Type="http://schemas.openxmlformats.org/officeDocument/2006/relationships/image" Target="../media/image58.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3.xml"/><Relationship Id="rId3" Type="http://schemas.openxmlformats.org/officeDocument/2006/relationships/image" Target="../media/image57.png"/><Relationship Id="rId4" Type="http://schemas.openxmlformats.org/officeDocument/2006/relationships/image" Target="../media/image59.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64.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64.png"/><Relationship Id="rId4" Type="http://schemas.openxmlformats.org/officeDocument/2006/relationships/image" Target="../media/image21.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64.png"/><Relationship Id="rId4" Type="http://schemas.openxmlformats.org/officeDocument/2006/relationships/image" Target="../media/image21.png"/><Relationship Id="rId5" Type="http://schemas.openxmlformats.org/officeDocument/2006/relationships/image" Target="../media/image13.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63.png"/><Relationship Id="rId4" Type="http://schemas.openxmlformats.org/officeDocument/2006/relationships/image" Target="../media/image65.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66.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63.png"/><Relationship Id="rId4" Type="http://schemas.openxmlformats.org/officeDocument/2006/relationships/image" Target="../media/image65.png"/><Relationship Id="rId5" Type="http://schemas.openxmlformats.org/officeDocument/2006/relationships/image" Target="../media/image7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xml"/><Relationship Id="rId3" Type="http://schemas.openxmlformats.org/officeDocument/2006/relationships/image" Target="../media/image7.png"/><Relationship Id="rId4" Type="http://schemas.openxmlformats.org/officeDocument/2006/relationships/image" Target="../media/image13.png"/><Relationship Id="rId5" Type="http://schemas.openxmlformats.org/officeDocument/2006/relationships/image" Target="../media/image9.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1.xml"/><Relationship Id="rId3" Type="http://schemas.openxmlformats.org/officeDocument/2006/relationships/hyperlink" Target="https://sites.tufts.edu/d3m/" TargetMode="External"/><Relationship Id="rId4" Type="http://schemas.openxmlformats.org/officeDocument/2006/relationships/image" Target="../media/image20.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image" Target="../media/image74.png"/><Relationship Id="rId4" Type="http://schemas.openxmlformats.org/officeDocument/2006/relationships/image" Target="../media/image79.png"/><Relationship Id="rId5" Type="http://schemas.openxmlformats.org/officeDocument/2006/relationships/image" Target="../media/image69.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 Id="rId3" Type="http://schemas.openxmlformats.org/officeDocument/2006/relationships/image" Target="../media/image70.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 Id="rId3" Type="http://schemas.openxmlformats.org/officeDocument/2006/relationships/image" Target="../media/image13.png"/><Relationship Id="rId4" Type="http://schemas.openxmlformats.org/officeDocument/2006/relationships/image" Target="../media/image7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xml"/><Relationship Id="rId3" Type="http://schemas.openxmlformats.org/officeDocument/2006/relationships/image" Target="../media/image7.png"/><Relationship Id="rId4" Type="http://schemas.openxmlformats.org/officeDocument/2006/relationships/image" Target="../media/image13.png"/><Relationship Id="rId5" Type="http://schemas.openxmlformats.org/officeDocument/2006/relationships/image" Target="../media/image9.png"/><Relationship Id="rId6" Type="http://schemas.openxmlformats.org/officeDocument/2006/relationships/image" Target="../media/image5.jp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 Id="rId3" Type="http://schemas.openxmlformats.org/officeDocument/2006/relationships/image" Target="../media/image71.png"/><Relationship Id="rId4" Type="http://schemas.openxmlformats.org/officeDocument/2006/relationships/image" Target="../media/image13.png"/><Relationship Id="rId5" Type="http://schemas.openxmlformats.org/officeDocument/2006/relationships/image" Target="../media/image70.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 Id="rId3" Type="http://schemas.openxmlformats.org/officeDocument/2006/relationships/image" Target="../media/image71.png"/><Relationship Id="rId4" Type="http://schemas.openxmlformats.org/officeDocument/2006/relationships/image" Target="../media/image13.png"/><Relationship Id="rId5" Type="http://schemas.openxmlformats.org/officeDocument/2006/relationships/image" Target="../media/image87.png"/><Relationship Id="rId6" Type="http://schemas.openxmlformats.org/officeDocument/2006/relationships/image" Target="../media/image70.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4.xml"/><Relationship Id="rId3" Type="http://schemas.openxmlformats.org/officeDocument/2006/relationships/image" Target="../media/image80.png"/><Relationship Id="rId4" Type="http://schemas.openxmlformats.org/officeDocument/2006/relationships/image" Target="../media/image82.png"/><Relationship Id="rId5" Type="http://schemas.openxmlformats.org/officeDocument/2006/relationships/image" Target="../media/image83.png"/><Relationship Id="rId6" Type="http://schemas.openxmlformats.org/officeDocument/2006/relationships/image" Target="../media/image81.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5.xml"/><Relationship Id="rId3" Type="http://schemas.openxmlformats.org/officeDocument/2006/relationships/image" Target="../media/image77.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6.xml"/><Relationship Id="rId3" Type="http://schemas.openxmlformats.org/officeDocument/2006/relationships/image" Target="../media/image88.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7.xml"/><Relationship Id="rId3" Type="http://schemas.openxmlformats.org/officeDocument/2006/relationships/image" Target="../media/image86.png"/><Relationship Id="rId4" Type="http://schemas.openxmlformats.org/officeDocument/2006/relationships/image" Target="../media/image90.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9.xml"/><Relationship Id="rId3" Type="http://schemas.openxmlformats.org/officeDocument/2006/relationships/image" Target="../media/image8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 Id="rId3" Type="http://schemas.openxmlformats.org/officeDocument/2006/relationships/image" Target="../media/image7.png"/><Relationship Id="rId4" Type="http://schemas.openxmlformats.org/officeDocument/2006/relationships/image" Target="../media/image13.png"/><Relationship Id="rId5" Type="http://schemas.openxmlformats.org/officeDocument/2006/relationships/image" Target="../media/image9.png"/><Relationship Id="rId6" Type="http://schemas.openxmlformats.org/officeDocument/2006/relationships/image" Target="../media/image5.jpg"/><Relationship Id="rId7" Type="http://schemas.openxmlformats.org/officeDocument/2006/relationships/image" Target="../media/image4.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0.xml"/><Relationship Id="rId3" Type="http://schemas.openxmlformats.org/officeDocument/2006/relationships/image" Target="../media/image78.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3.xml"/><Relationship Id="rId3" Type="http://schemas.openxmlformats.org/officeDocument/2006/relationships/image" Target="../media/image92.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6.xml"/><Relationship Id="rId3" Type="http://schemas.openxmlformats.org/officeDocument/2006/relationships/hyperlink" Target="https://tuftscloud-my.sharepoint.com/:p:/r/personal/cknox02_tufts_edu/Documents/PFI_Presentation_2024.pptx?d=w5dd176906d9445f3b1e34c9f10165ae3&amp;csf=1&amp;web=1&amp;e=7pl1Fd"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pic>
        <p:nvPicPr>
          <p:cNvPr descr="Logo" id="101" name="Google Shape;101;p27"/>
          <p:cNvPicPr preferRelativeResize="0"/>
          <p:nvPr/>
        </p:nvPicPr>
        <p:blipFill rotWithShape="1">
          <a:blip r:embed="rId3">
            <a:alphaModFix/>
          </a:blip>
          <a:srcRect b="0" l="0" r="0" t="0"/>
          <a:stretch/>
        </p:blipFill>
        <p:spPr>
          <a:xfrm>
            <a:off x="3238500" y="939650"/>
            <a:ext cx="5715001" cy="933450"/>
          </a:xfrm>
          <a:prstGeom prst="rect">
            <a:avLst/>
          </a:prstGeom>
          <a:noFill/>
          <a:ln>
            <a:noFill/>
          </a:ln>
        </p:spPr>
      </p:pic>
      <p:pic>
        <p:nvPicPr>
          <p:cNvPr descr="A screenshot of a computer&#10;&#10;Description automatically generated with low confidence" id="102" name="Google Shape;102;p27">
            <a:hlinkClick r:id="rId4"/>
          </p:cNvPr>
          <p:cNvPicPr preferRelativeResize="0"/>
          <p:nvPr/>
        </p:nvPicPr>
        <p:blipFill rotWithShape="1">
          <a:blip r:embed="rId5">
            <a:alphaModFix/>
          </a:blip>
          <a:srcRect b="0" l="0" r="0" t="0"/>
          <a:stretch/>
        </p:blipFill>
        <p:spPr>
          <a:xfrm>
            <a:off x="0" y="3468029"/>
            <a:ext cx="12192000" cy="2055300"/>
          </a:xfrm>
          <a:prstGeom prst="rect">
            <a:avLst/>
          </a:prstGeom>
          <a:noFill/>
          <a:ln>
            <a:noFill/>
          </a:ln>
        </p:spPr>
      </p:pic>
      <p:sp>
        <p:nvSpPr>
          <p:cNvPr id="103" name="Google Shape;103;p27"/>
          <p:cNvSpPr txBox="1"/>
          <p:nvPr/>
        </p:nvSpPr>
        <p:spPr>
          <a:xfrm>
            <a:off x="1671925" y="2173950"/>
            <a:ext cx="9022800" cy="87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600">
                <a:solidFill>
                  <a:schemeClr val="dk1"/>
                </a:solidFill>
              </a:rPr>
              <a:t>PFI 3:</a:t>
            </a:r>
            <a:r>
              <a:rPr lang="en-US" sz="300"/>
              <a:t> </a:t>
            </a:r>
            <a:r>
              <a:rPr lang="en-US" sz="2600">
                <a:solidFill>
                  <a:schemeClr val="dk1"/>
                </a:solidFill>
              </a:rPr>
              <a:t>International trade, conflict, and catastrophe in GCAM</a:t>
            </a:r>
            <a:endParaRPr sz="300"/>
          </a:p>
        </p:txBody>
      </p:sp>
    </p:spTree>
  </p:cSld>
  <p:clrMapOvr>
    <a:masterClrMapping/>
  </p:clrMapOvr>
  <p:transition>
    <p:fade thruBlk="1"/>
  </p:transition>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36"/>
          <p:cNvSpPr txBox="1"/>
          <p:nvPr/>
        </p:nvSpPr>
        <p:spPr>
          <a:xfrm>
            <a:off x="311700" y="445025"/>
            <a:ext cx="114711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3200">
                <a:solidFill>
                  <a:schemeClr val="accent1"/>
                </a:solidFill>
              </a:rPr>
              <a:t>Pedagogy for Interdisciplinary Immersion Program (PFI-1)</a:t>
            </a:r>
            <a:endParaRPr b="1" sz="3200">
              <a:solidFill>
                <a:schemeClr val="accent1"/>
              </a:solidFill>
            </a:endParaRPr>
          </a:p>
        </p:txBody>
      </p:sp>
      <p:sp>
        <p:nvSpPr>
          <p:cNvPr id="215" name="Google Shape;215;p36"/>
          <p:cNvSpPr txBox="1"/>
          <p:nvPr/>
        </p:nvSpPr>
        <p:spPr>
          <a:xfrm>
            <a:off x="986275" y="2928150"/>
            <a:ext cx="3834600" cy="2493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500">
                <a:solidFill>
                  <a:schemeClr val="dk1"/>
                </a:solidFill>
              </a:rPr>
              <a:t>Working with peers in an immersive data-focused experience that promotes rapid iterations, feedback, and revisions to enhance learning skills</a:t>
            </a:r>
            <a:endParaRPr/>
          </a:p>
        </p:txBody>
      </p:sp>
      <p:sp>
        <p:nvSpPr>
          <p:cNvPr id="216" name="Google Shape;216;p36"/>
          <p:cNvSpPr/>
          <p:nvPr/>
        </p:nvSpPr>
        <p:spPr>
          <a:xfrm>
            <a:off x="1028125" y="1809700"/>
            <a:ext cx="3750900" cy="8307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800">
                <a:solidFill>
                  <a:schemeClr val="lt1"/>
                </a:solidFill>
              </a:rPr>
              <a:t>Team-based Problem-solving</a:t>
            </a:r>
            <a:endParaRPr sz="2800">
              <a:solidFill>
                <a:schemeClr val="lt1"/>
              </a:solidFill>
            </a:endParaRPr>
          </a:p>
        </p:txBody>
      </p:sp>
      <p:sp>
        <p:nvSpPr>
          <p:cNvPr id="217" name="Google Shape;217;p36"/>
          <p:cNvSpPr/>
          <p:nvPr/>
        </p:nvSpPr>
        <p:spPr>
          <a:xfrm>
            <a:off x="7500850" y="1809700"/>
            <a:ext cx="3750900" cy="8307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800">
                <a:solidFill>
                  <a:schemeClr val="lt1"/>
                </a:solidFill>
              </a:rPr>
              <a:t>Project-based Course</a:t>
            </a:r>
            <a:endParaRPr sz="2800">
              <a:solidFill>
                <a:schemeClr val="lt1"/>
              </a:solidFill>
            </a:endParaRPr>
          </a:p>
        </p:txBody>
      </p:sp>
      <p:cxnSp>
        <p:nvCxnSpPr>
          <p:cNvPr id="218" name="Google Shape;218;p36"/>
          <p:cNvCxnSpPr/>
          <p:nvPr/>
        </p:nvCxnSpPr>
        <p:spPr>
          <a:xfrm rot="10800000">
            <a:off x="6096000" y="1672600"/>
            <a:ext cx="0" cy="4118400"/>
          </a:xfrm>
          <a:prstGeom prst="straightConnector1">
            <a:avLst/>
          </a:prstGeom>
          <a:noFill/>
          <a:ln cap="flat" cmpd="sng" w="19050">
            <a:solidFill>
              <a:schemeClr val="accent3"/>
            </a:solidFill>
            <a:prstDash val="solid"/>
            <a:round/>
            <a:headEnd len="med" w="med" type="none"/>
            <a:tailEnd len="med" w="med" type="none"/>
          </a:ln>
        </p:spPr>
      </p:cxnSp>
      <p:sp>
        <p:nvSpPr>
          <p:cNvPr id="219" name="Google Shape;219;p36"/>
          <p:cNvSpPr txBox="1"/>
          <p:nvPr/>
        </p:nvSpPr>
        <p:spPr>
          <a:xfrm>
            <a:off x="7500850" y="2928150"/>
            <a:ext cx="3750900" cy="2493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500">
                <a:solidFill>
                  <a:schemeClr val="dk1"/>
                </a:solidFill>
              </a:rPr>
              <a:t>Primary goal across two semesters is to explore initial ideas to research a problem and create a demonstrable prototype from the chosen problem</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37"/>
          <p:cNvSpPr txBox="1"/>
          <p:nvPr/>
        </p:nvSpPr>
        <p:spPr>
          <a:xfrm>
            <a:off x="270150" y="388200"/>
            <a:ext cx="11651700" cy="786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3500">
                <a:solidFill>
                  <a:schemeClr val="accent1"/>
                </a:solidFill>
              </a:rPr>
              <a:t>Exploring how Climate Change Policy Implementation Affects Global Food and Water Systems</a:t>
            </a:r>
            <a:endParaRPr b="1" sz="3500">
              <a:solidFill>
                <a:schemeClr val="accent1"/>
              </a:solidFill>
            </a:endParaRPr>
          </a:p>
        </p:txBody>
      </p:sp>
      <p:sp>
        <p:nvSpPr>
          <p:cNvPr id="226" name="Google Shape;226;p37"/>
          <p:cNvSpPr/>
          <p:nvPr/>
        </p:nvSpPr>
        <p:spPr>
          <a:xfrm>
            <a:off x="668525" y="2374800"/>
            <a:ext cx="1553700" cy="7242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800">
                <a:solidFill>
                  <a:schemeClr val="lt1"/>
                </a:solidFill>
              </a:rPr>
              <a:t>Part 1</a:t>
            </a:r>
            <a:endParaRPr sz="2800">
              <a:solidFill>
                <a:schemeClr val="lt1"/>
              </a:solidFill>
            </a:endParaRPr>
          </a:p>
        </p:txBody>
      </p:sp>
      <p:sp>
        <p:nvSpPr>
          <p:cNvPr id="227" name="Google Shape;227;p37"/>
          <p:cNvSpPr txBox="1"/>
          <p:nvPr/>
        </p:nvSpPr>
        <p:spPr>
          <a:xfrm>
            <a:off x="2584400" y="2259750"/>
            <a:ext cx="9337500" cy="954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500">
                <a:solidFill>
                  <a:schemeClr val="dk1"/>
                </a:solidFill>
              </a:rPr>
              <a:t>What shifting dynamics do we see across global water and agriculture sectors when climate change policy is implemented?</a:t>
            </a:r>
            <a:endParaRPr sz="1700"/>
          </a:p>
        </p:txBody>
      </p:sp>
      <p:cxnSp>
        <p:nvCxnSpPr>
          <p:cNvPr id="228" name="Google Shape;228;p37"/>
          <p:cNvCxnSpPr/>
          <p:nvPr/>
        </p:nvCxnSpPr>
        <p:spPr>
          <a:xfrm>
            <a:off x="668525" y="3668150"/>
            <a:ext cx="10936800" cy="0"/>
          </a:xfrm>
          <a:prstGeom prst="straightConnector1">
            <a:avLst/>
          </a:prstGeom>
          <a:noFill/>
          <a:ln cap="flat" cmpd="sng" w="19050">
            <a:solidFill>
              <a:schemeClr val="accent3"/>
            </a:solidFill>
            <a:prstDash val="solid"/>
            <a:round/>
            <a:headEnd len="med" w="med" type="none"/>
            <a:tailEnd len="med" w="med" type="none"/>
          </a:ln>
        </p:spPr>
      </p:cxnSp>
      <p:sp>
        <p:nvSpPr>
          <p:cNvPr id="229" name="Google Shape;229;p37"/>
          <p:cNvSpPr/>
          <p:nvPr/>
        </p:nvSpPr>
        <p:spPr>
          <a:xfrm>
            <a:off x="668525" y="4237300"/>
            <a:ext cx="1553700" cy="7242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800">
                <a:solidFill>
                  <a:schemeClr val="lt1"/>
                </a:solidFill>
              </a:rPr>
              <a:t>Part 2</a:t>
            </a:r>
            <a:endParaRPr sz="2800">
              <a:solidFill>
                <a:schemeClr val="lt1"/>
              </a:solidFill>
            </a:endParaRPr>
          </a:p>
        </p:txBody>
      </p:sp>
      <p:sp>
        <p:nvSpPr>
          <p:cNvPr id="230" name="Google Shape;230;p37"/>
          <p:cNvSpPr txBox="1"/>
          <p:nvPr/>
        </p:nvSpPr>
        <p:spPr>
          <a:xfrm>
            <a:off x="2584400" y="4122250"/>
            <a:ext cx="9337500" cy="1339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500">
                <a:solidFill>
                  <a:schemeClr val="dk1"/>
                </a:solidFill>
              </a:rPr>
              <a:t>Can implementing preferences for international vs. domestic alleviate water and food stress introduced by </a:t>
            </a:r>
            <a:r>
              <a:rPr lang="en-US" sz="2500">
                <a:solidFill>
                  <a:schemeClr val="dk1"/>
                </a:solidFill>
              </a:rPr>
              <a:t>climate</a:t>
            </a:r>
            <a:r>
              <a:rPr lang="en-US" sz="2500">
                <a:solidFill>
                  <a:schemeClr val="dk1"/>
                </a:solidFill>
              </a:rPr>
              <a:t> change policy implementation?</a:t>
            </a:r>
            <a:endParaRPr sz="17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38"/>
          <p:cNvSpPr txBox="1"/>
          <p:nvPr/>
        </p:nvSpPr>
        <p:spPr>
          <a:xfrm>
            <a:off x="311700" y="445025"/>
            <a:ext cx="114711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3600">
                <a:solidFill>
                  <a:schemeClr val="accent1"/>
                </a:solidFill>
              </a:rPr>
              <a:t>Reality of Implementing Different GCAM Scenarios</a:t>
            </a:r>
            <a:endParaRPr b="1" sz="3600">
              <a:solidFill>
                <a:schemeClr val="accent1"/>
              </a:solidFill>
            </a:endParaRPr>
          </a:p>
        </p:txBody>
      </p:sp>
      <p:sp>
        <p:nvSpPr>
          <p:cNvPr id="237" name="Google Shape;237;p38"/>
          <p:cNvSpPr/>
          <p:nvPr/>
        </p:nvSpPr>
        <p:spPr>
          <a:xfrm>
            <a:off x="565375" y="2378475"/>
            <a:ext cx="2606400" cy="8307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800">
                <a:solidFill>
                  <a:schemeClr val="lt1"/>
                </a:solidFill>
              </a:rPr>
              <a:t>Learning to Navigate</a:t>
            </a:r>
            <a:endParaRPr sz="2800">
              <a:solidFill>
                <a:schemeClr val="lt1"/>
              </a:solidFill>
            </a:endParaRPr>
          </a:p>
        </p:txBody>
      </p:sp>
      <p:cxnSp>
        <p:nvCxnSpPr>
          <p:cNvPr id="238" name="Google Shape;238;p38"/>
          <p:cNvCxnSpPr/>
          <p:nvPr/>
        </p:nvCxnSpPr>
        <p:spPr>
          <a:xfrm rot="10800000">
            <a:off x="3891650" y="1605575"/>
            <a:ext cx="0" cy="4465800"/>
          </a:xfrm>
          <a:prstGeom prst="straightConnector1">
            <a:avLst/>
          </a:prstGeom>
          <a:noFill/>
          <a:ln cap="flat" cmpd="sng" w="19050">
            <a:solidFill>
              <a:schemeClr val="accent3"/>
            </a:solidFill>
            <a:prstDash val="solid"/>
            <a:round/>
            <a:headEnd len="med" w="med" type="none"/>
            <a:tailEnd len="med" w="med" type="none"/>
          </a:ln>
        </p:spPr>
      </p:cxnSp>
      <p:sp>
        <p:nvSpPr>
          <p:cNvPr id="239" name="Google Shape;239;p38"/>
          <p:cNvSpPr/>
          <p:nvPr/>
        </p:nvSpPr>
        <p:spPr>
          <a:xfrm>
            <a:off x="4780550" y="2394900"/>
            <a:ext cx="2606400" cy="8307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600">
                <a:solidFill>
                  <a:schemeClr val="lt1"/>
                </a:solidFill>
              </a:rPr>
              <a:t>Troubleshooting</a:t>
            </a:r>
            <a:endParaRPr sz="2600">
              <a:solidFill>
                <a:schemeClr val="lt1"/>
              </a:solidFill>
            </a:endParaRPr>
          </a:p>
        </p:txBody>
      </p:sp>
      <p:sp>
        <p:nvSpPr>
          <p:cNvPr id="240" name="Google Shape;240;p38"/>
          <p:cNvSpPr/>
          <p:nvPr/>
        </p:nvSpPr>
        <p:spPr>
          <a:xfrm>
            <a:off x="9128975" y="2378475"/>
            <a:ext cx="2606400" cy="8307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800">
                <a:solidFill>
                  <a:schemeClr val="lt1"/>
                </a:solidFill>
              </a:rPr>
              <a:t>Seeking Expertise</a:t>
            </a:r>
            <a:endParaRPr sz="2800">
              <a:solidFill>
                <a:schemeClr val="lt1"/>
              </a:solidFill>
            </a:endParaRPr>
          </a:p>
        </p:txBody>
      </p:sp>
      <p:cxnSp>
        <p:nvCxnSpPr>
          <p:cNvPr id="241" name="Google Shape;241;p38"/>
          <p:cNvCxnSpPr/>
          <p:nvPr/>
        </p:nvCxnSpPr>
        <p:spPr>
          <a:xfrm rot="10800000">
            <a:off x="8275875" y="1605575"/>
            <a:ext cx="0" cy="4465800"/>
          </a:xfrm>
          <a:prstGeom prst="straightConnector1">
            <a:avLst/>
          </a:prstGeom>
          <a:noFill/>
          <a:ln cap="flat" cmpd="sng" w="19050">
            <a:solidFill>
              <a:schemeClr val="accent3"/>
            </a:solidFill>
            <a:prstDash val="solid"/>
            <a:round/>
            <a:headEnd len="med" w="med" type="none"/>
            <a:tailEnd len="med" w="med" type="none"/>
          </a:ln>
        </p:spPr>
      </p:cxnSp>
      <p:sp>
        <p:nvSpPr>
          <p:cNvPr id="242" name="Google Shape;242;p38"/>
          <p:cNvSpPr txBox="1"/>
          <p:nvPr/>
        </p:nvSpPr>
        <p:spPr>
          <a:xfrm>
            <a:off x="456625" y="3513375"/>
            <a:ext cx="2823900" cy="208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US" sz="2200">
                <a:solidFill>
                  <a:schemeClr val="dk1"/>
                </a:solidFill>
              </a:rPr>
              <a:t>Received helpful instructions and tips from Delilah Maloney to navigate the Tufts HPC Cluster</a:t>
            </a:r>
            <a:endParaRPr/>
          </a:p>
        </p:txBody>
      </p:sp>
      <p:sp>
        <p:nvSpPr>
          <p:cNvPr id="243" name="Google Shape;243;p38"/>
          <p:cNvSpPr txBox="1"/>
          <p:nvPr/>
        </p:nvSpPr>
        <p:spPr>
          <a:xfrm>
            <a:off x="4792800" y="3584125"/>
            <a:ext cx="2823900" cy="208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US" sz="2200">
                <a:solidFill>
                  <a:schemeClr val="dk1"/>
                </a:solidFill>
              </a:rPr>
              <a:t>Even with proper instructions, ran into issues setting up GCAM and learning how to troubleshoot</a:t>
            </a:r>
            <a:endParaRPr/>
          </a:p>
        </p:txBody>
      </p:sp>
      <p:sp>
        <p:nvSpPr>
          <p:cNvPr id="244" name="Google Shape;244;p38"/>
          <p:cNvSpPr txBox="1"/>
          <p:nvPr/>
        </p:nvSpPr>
        <p:spPr>
          <a:xfrm>
            <a:off x="9020225" y="3584125"/>
            <a:ext cx="2823900" cy="208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US" sz="2200">
                <a:solidFill>
                  <a:schemeClr val="dk1"/>
                </a:solidFill>
              </a:rPr>
              <a:t>Reached out to other students from Jon’s lab (Abigail and Jake) to get useful .xml files for policies</a:t>
            </a:r>
            <a:endParaRPr/>
          </a:p>
        </p:txBody>
      </p:sp>
      <p:pic>
        <p:nvPicPr>
          <p:cNvPr id="245" name="Google Shape;245;p38"/>
          <p:cNvPicPr preferRelativeResize="0"/>
          <p:nvPr/>
        </p:nvPicPr>
        <p:blipFill>
          <a:blip r:embed="rId3">
            <a:alphaModFix/>
          </a:blip>
          <a:stretch>
            <a:fillRect/>
          </a:stretch>
        </p:blipFill>
        <p:spPr>
          <a:xfrm>
            <a:off x="1303825" y="1248975"/>
            <a:ext cx="1129500" cy="1129500"/>
          </a:xfrm>
          <a:prstGeom prst="rect">
            <a:avLst/>
          </a:prstGeom>
          <a:noFill/>
          <a:ln>
            <a:noFill/>
          </a:ln>
        </p:spPr>
      </p:pic>
      <p:pic>
        <p:nvPicPr>
          <p:cNvPr id="246" name="Google Shape;246;p38"/>
          <p:cNvPicPr preferRelativeResize="0"/>
          <p:nvPr/>
        </p:nvPicPr>
        <p:blipFill>
          <a:blip r:embed="rId4">
            <a:alphaModFix/>
          </a:blip>
          <a:stretch>
            <a:fillRect/>
          </a:stretch>
        </p:blipFill>
        <p:spPr>
          <a:xfrm>
            <a:off x="5735225" y="1344213"/>
            <a:ext cx="939025" cy="939025"/>
          </a:xfrm>
          <a:prstGeom prst="rect">
            <a:avLst/>
          </a:prstGeom>
          <a:noFill/>
          <a:ln>
            <a:noFill/>
          </a:ln>
        </p:spPr>
      </p:pic>
      <p:pic>
        <p:nvPicPr>
          <p:cNvPr id="247" name="Google Shape;247;p38"/>
          <p:cNvPicPr preferRelativeResize="0"/>
          <p:nvPr/>
        </p:nvPicPr>
        <p:blipFill>
          <a:blip r:embed="rId5">
            <a:alphaModFix/>
          </a:blip>
          <a:stretch>
            <a:fillRect/>
          </a:stretch>
        </p:blipFill>
        <p:spPr>
          <a:xfrm>
            <a:off x="9976159" y="1296600"/>
            <a:ext cx="1034275" cy="10342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39"/>
          <p:cNvSpPr txBox="1"/>
          <p:nvPr>
            <p:ph type="ctrTitle"/>
          </p:nvPr>
        </p:nvSpPr>
        <p:spPr>
          <a:xfrm>
            <a:off x="352235" y="229350"/>
            <a:ext cx="7577700" cy="677100"/>
          </a:xfrm>
          <a:prstGeom prst="rect">
            <a:avLst/>
          </a:prstGeom>
          <a:noFill/>
          <a:ln>
            <a:noFill/>
          </a:ln>
        </p:spPr>
        <p:txBody>
          <a:bodyPr anchorCtr="0" anchor="t" bIns="45700" lIns="91425" spcFirstLastPara="1" rIns="91425" wrap="square" tIns="45700">
            <a:spAutoFit/>
          </a:bodyPr>
          <a:lstStyle/>
          <a:p>
            <a:pPr indent="0" lvl="0" marL="0" rtl="0" algn="l">
              <a:lnSpc>
                <a:spcPct val="100000"/>
              </a:lnSpc>
              <a:spcBef>
                <a:spcPts val="0"/>
              </a:spcBef>
              <a:spcAft>
                <a:spcPts val="0"/>
              </a:spcAft>
              <a:buClr>
                <a:schemeClr val="dk1"/>
              </a:buClr>
              <a:buSzPts val="1100"/>
              <a:buFont typeface="Arial"/>
              <a:buNone/>
            </a:pPr>
            <a:r>
              <a:rPr lang="en-US">
                <a:solidFill>
                  <a:schemeClr val="accent1"/>
                </a:solidFill>
              </a:rPr>
              <a:t>Methodology using GCAM</a:t>
            </a:r>
            <a:endParaRPr>
              <a:solidFill>
                <a:schemeClr val="accent1"/>
              </a:solidFill>
            </a:endParaRPr>
          </a:p>
        </p:txBody>
      </p:sp>
      <p:grpSp>
        <p:nvGrpSpPr>
          <p:cNvPr id="254" name="Google Shape;254;p39"/>
          <p:cNvGrpSpPr/>
          <p:nvPr/>
        </p:nvGrpSpPr>
        <p:grpSpPr>
          <a:xfrm>
            <a:off x="481725" y="1369775"/>
            <a:ext cx="10746825" cy="954300"/>
            <a:chOff x="675675" y="1520450"/>
            <a:chExt cx="10746825" cy="954300"/>
          </a:xfrm>
        </p:grpSpPr>
        <p:sp>
          <p:nvSpPr>
            <p:cNvPr id="255" name="Google Shape;255;p39"/>
            <p:cNvSpPr/>
            <p:nvPr/>
          </p:nvSpPr>
          <p:spPr>
            <a:xfrm>
              <a:off x="675675" y="1635500"/>
              <a:ext cx="1553700" cy="7242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300">
                  <a:solidFill>
                    <a:schemeClr val="lt1"/>
                  </a:solidFill>
                </a:rPr>
                <a:t>Reference</a:t>
              </a:r>
              <a:endParaRPr sz="2300">
                <a:solidFill>
                  <a:schemeClr val="lt1"/>
                </a:solidFill>
              </a:endParaRPr>
            </a:p>
          </p:txBody>
        </p:sp>
        <p:sp>
          <p:nvSpPr>
            <p:cNvPr id="256" name="Google Shape;256;p39"/>
            <p:cNvSpPr txBox="1"/>
            <p:nvPr/>
          </p:nvSpPr>
          <p:spPr>
            <a:xfrm>
              <a:off x="2319900" y="1520450"/>
              <a:ext cx="9102600" cy="954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500">
                  <a:solidFill>
                    <a:schemeClr val="dk1"/>
                  </a:solidFill>
                </a:rPr>
                <a:t>Historic preferences for trade</a:t>
              </a:r>
              <a:endParaRPr sz="2500">
                <a:solidFill>
                  <a:schemeClr val="dk1"/>
                </a:solidFill>
              </a:endParaRPr>
            </a:p>
            <a:p>
              <a:pPr indent="0" lvl="0" marL="0" rtl="0" algn="l">
                <a:spcBef>
                  <a:spcPts val="0"/>
                </a:spcBef>
                <a:spcAft>
                  <a:spcPts val="0"/>
                </a:spcAft>
                <a:buNone/>
              </a:pPr>
              <a:r>
                <a:rPr lang="en-US" sz="2500">
                  <a:solidFill>
                    <a:schemeClr val="dk1"/>
                  </a:solidFill>
                </a:rPr>
                <a:t>No climate change mitigation implemented</a:t>
              </a:r>
              <a:endParaRPr sz="2500">
                <a:solidFill>
                  <a:schemeClr val="dk1"/>
                </a:solidFill>
              </a:endParaRPr>
            </a:p>
          </p:txBody>
        </p:sp>
      </p:grpSp>
      <p:sp>
        <p:nvSpPr>
          <p:cNvPr id="257" name="Google Shape;257;p39"/>
          <p:cNvSpPr txBox="1"/>
          <p:nvPr/>
        </p:nvSpPr>
        <p:spPr>
          <a:xfrm>
            <a:off x="412450" y="928200"/>
            <a:ext cx="6188400" cy="523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b="1" lang="en-US" sz="2200">
                <a:solidFill>
                  <a:schemeClr val="dk1"/>
                </a:solidFill>
              </a:rPr>
              <a:t>Running Four GCAM Scenarios</a:t>
            </a:r>
            <a:endParaRPr b="1"/>
          </a:p>
        </p:txBody>
      </p:sp>
      <p:grpSp>
        <p:nvGrpSpPr>
          <p:cNvPr id="258" name="Google Shape;258;p39"/>
          <p:cNvGrpSpPr/>
          <p:nvPr/>
        </p:nvGrpSpPr>
        <p:grpSpPr>
          <a:xfrm>
            <a:off x="147975" y="2392050"/>
            <a:ext cx="10225838" cy="2464400"/>
            <a:chOff x="161550" y="2978550"/>
            <a:chExt cx="10225838" cy="2464400"/>
          </a:xfrm>
        </p:grpSpPr>
        <p:grpSp>
          <p:nvGrpSpPr>
            <p:cNvPr id="259" name="Google Shape;259;p39"/>
            <p:cNvGrpSpPr/>
            <p:nvPr/>
          </p:nvGrpSpPr>
          <p:grpSpPr>
            <a:xfrm>
              <a:off x="2688263" y="2978550"/>
              <a:ext cx="7699125" cy="2464400"/>
              <a:chOff x="802350" y="2912650"/>
              <a:chExt cx="7699125" cy="2464400"/>
            </a:xfrm>
          </p:grpSpPr>
          <p:sp>
            <p:nvSpPr>
              <p:cNvPr id="260" name="Google Shape;260;p39"/>
              <p:cNvSpPr/>
              <p:nvPr/>
            </p:nvSpPr>
            <p:spPr>
              <a:xfrm>
                <a:off x="802350" y="2912650"/>
                <a:ext cx="1553700" cy="7242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800">
                    <a:solidFill>
                      <a:schemeClr val="lt1"/>
                    </a:solidFill>
                  </a:rPr>
                  <a:t>High</a:t>
                </a:r>
                <a:endParaRPr sz="2800">
                  <a:solidFill>
                    <a:schemeClr val="lt1"/>
                  </a:solidFill>
                </a:endParaRPr>
              </a:p>
            </p:txBody>
          </p:sp>
          <p:sp>
            <p:nvSpPr>
              <p:cNvPr id="261" name="Google Shape;261;p39"/>
              <p:cNvSpPr/>
              <p:nvPr/>
            </p:nvSpPr>
            <p:spPr>
              <a:xfrm>
                <a:off x="802350" y="3782750"/>
                <a:ext cx="1553700" cy="7242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800">
                    <a:solidFill>
                      <a:schemeClr val="lt1"/>
                    </a:solidFill>
                  </a:rPr>
                  <a:t>Medium</a:t>
                </a:r>
                <a:endParaRPr sz="2800">
                  <a:solidFill>
                    <a:schemeClr val="lt1"/>
                  </a:solidFill>
                </a:endParaRPr>
              </a:p>
            </p:txBody>
          </p:sp>
          <p:sp>
            <p:nvSpPr>
              <p:cNvPr id="262" name="Google Shape;262;p39"/>
              <p:cNvSpPr/>
              <p:nvPr/>
            </p:nvSpPr>
            <p:spPr>
              <a:xfrm>
                <a:off x="802350" y="4652850"/>
                <a:ext cx="1553700" cy="7242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800">
                    <a:solidFill>
                      <a:schemeClr val="lt1"/>
                    </a:solidFill>
                  </a:rPr>
                  <a:t>Low</a:t>
                </a:r>
                <a:endParaRPr sz="2800">
                  <a:solidFill>
                    <a:schemeClr val="lt1"/>
                  </a:solidFill>
                </a:endParaRPr>
              </a:p>
            </p:txBody>
          </p:sp>
          <p:sp>
            <p:nvSpPr>
              <p:cNvPr id="263" name="Google Shape;263;p39"/>
              <p:cNvSpPr txBox="1"/>
              <p:nvPr/>
            </p:nvSpPr>
            <p:spPr>
              <a:xfrm>
                <a:off x="2446575" y="2990050"/>
                <a:ext cx="60549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500">
                    <a:solidFill>
                      <a:schemeClr val="dk1"/>
                    </a:solidFill>
                  </a:rPr>
                  <a:t>High preference for international trade</a:t>
                </a:r>
                <a:endParaRPr/>
              </a:p>
            </p:txBody>
          </p:sp>
          <p:sp>
            <p:nvSpPr>
              <p:cNvPr id="264" name="Google Shape;264;p39"/>
              <p:cNvSpPr txBox="1"/>
              <p:nvPr/>
            </p:nvSpPr>
            <p:spPr>
              <a:xfrm>
                <a:off x="2446575" y="3858975"/>
                <a:ext cx="60549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500">
                    <a:solidFill>
                      <a:schemeClr val="dk1"/>
                    </a:solidFill>
                  </a:rPr>
                  <a:t>Historic preference for international trade</a:t>
                </a:r>
                <a:endParaRPr/>
              </a:p>
            </p:txBody>
          </p:sp>
          <p:sp>
            <p:nvSpPr>
              <p:cNvPr id="265" name="Google Shape;265;p39"/>
              <p:cNvSpPr txBox="1"/>
              <p:nvPr/>
            </p:nvSpPr>
            <p:spPr>
              <a:xfrm>
                <a:off x="2446575" y="4727900"/>
                <a:ext cx="60549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500">
                    <a:solidFill>
                      <a:schemeClr val="dk1"/>
                    </a:solidFill>
                  </a:rPr>
                  <a:t>Low</a:t>
                </a:r>
                <a:r>
                  <a:rPr lang="en-US" sz="2500">
                    <a:solidFill>
                      <a:schemeClr val="dk1"/>
                    </a:solidFill>
                  </a:rPr>
                  <a:t> preference for international trade</a:t>
                </a:r>
                <a:endParaRPr/>
              </a:p>
            </p:txBody>
          </p:sp>
        </p:grpSp>
        <p:sp>
          <p:nvSpPr>
            <p:cNvPr id="266" name="Google Shape;266;p39"/>
            <p:cNvSpPr txBox="1"/>
            <p:nvPr/>
          </p:nvSpPr>
          <p:spPr>
            <a:xfrm>
              <a:off x="439650" y="2978550"/>
              <a:ext cx="1602600" cy="169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b="1" lang="en-US" sz="2200">
                  <a:solidFill>
                    <a:schemeClr val="dk1"/>
                  </a:solidFill>
                </a:rPr>
                <a:t>Climate Change Mitigation Scenario</a:t>
              </a:r>
              <a:endParaRPr b="1"/>
            </a:p>
          </p:txBody>
        </p:sp>
        <p:pic>
          <p:nvPicPr>
            <p:cNvPr id="267" name="Google Shape;267;p39"/>
            <p:cNvPicPr preferRelativeResize="0"/>
            <p:nvPr/>
          </p:nvPicPr>
          <p:blipFill>
            <a:blip r:embed="rId3">
              <a:alphaModFix/>
            </a:blip>
            <a:stretch>
              <a:fillRect/>
            </a:stretch>
          </p:blipFill>
          <p:spPr>
            <a:xfrm>
              <a:off x="1824650" y="2978550"/>
              <a:ext cx="1108489" cy="2464400"/>
            </a:xfrm>
            <a:prstGeom prst="rect">
              <a:avLst/>
            </a:prstGeom>
            <a:noFill/>
            <a:ln>
              <a:noFill/>
            </a:ln>
          </p:spPr>
        </p:pic>
        <p:sp>
          <p:nvSpPr>
            <p:cNvPr id="268" name="Google Shape;268;p39"/>
            <p:cNvSpPr txBox="1"/>
            <p:nvPr/>
          </p:nvSpPr>
          <p:spPr>
            <a:xfrm>
              <a:off x="161550" y="4611650"/>
              <a:ext cx="18807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solidFill>
                    <a:schemeClr val="dk1"/>
                  </a:solidFill>
                </a:rPr>
                <a:t>Paris Agreement CO</a:t>
              </a:r>
              <a:r>
                <a:rPr baseline="-25000" lang="en-US">
                  <a:solidFill>
                    <a:schemeClr val="dk1"/>
                  </a:solidFill>
                </a:rPr>
                <a:t>2</a:t>
              </a:r>
              <a:r>
                <a:rPr lang="en-US">
                  <a:solidFill>
                    <a:schemeClr val="dk1"/>
                  </a:solidFill>
                </a:rPr>
                <a:t> equiv. emissions regulations</a:t>
              </a:r>
              <a:endParaRPr sz="800"/>
            </a:p>
          </p:txBody>
        </p:sp>
      </p:grpSp>
      <p:sp>
        <p:nvSpPr>
          <p:cNvPr id="269" name="Google Shape;269;p39"/>
          <p:cNvSpPr txBox="1"/>
          <p:nvPr/>
        </p:nvSpPr>
        <p:spPr>
          <a:xfrm>
            <a:off x="426050" y="4970688"/>
            <a:ext cx="6188400" cy="523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b="1" lang="en-US" sz="2200">
                <a:solidFill>
                  <a:schemeClr val="dk1"/>
                </a:solidFill>
              </a:rPr>
              <a:t>Evaluating Changes</a:t>
            </a:r>
            <a:endParaRPr b="1"/>
          </a:p>
        </p:txBody>
      </p:sp>
      <p:sp>
        <p:nvSpPr>
          <p:cNvPr id="270" name="Google Shape;270;p39"/>
          <p:cNvSpPr/>
          <p:nvPr/>
        </p:nvSpPr>
        <p:spPr>
          <a:xfrm>
            <a:off x="495325" y="5485675"/>
            <a:ext cx="730500" cy="7242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800">
                <a:solidFill>
                  <a:schemeClr val="lt1"/>
                </a:solidFill>
              </a:rPr>
              <a:t>1</a:t>
            </a:r>
            <a:endParaRPr sz="2800">
              <a:solidFill>
                <a:schemeClr val="lt1"/>
              </a:solidFill>
            </a:endParaRPr>
          </a:p>
        </p:txBody>
      </p:sp>
      <p:sp>
        <p:nvSpPr>
          <p:cNvPr id="271" name="Google Shape;271;p39"/>
          <p:cNvSpPr txBox="1"/>
          <p:nvPr/>
        </p:nvSpPr>
        <p:spPr>
          <a:xfrm>
            <a:off x="1350650" y="5563075"/>
            <a:ext cx="43392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500">
                <a:solidFill>
                  <a:schemeClr val="dk1"/>
                </a:solidFill>
              </a:rPr>
              <a:t>Water withdrawals by basin</a:t>
            </a:r>
            <a:endParaRPr/>
          </a:p>
        </p:txBody>
      </p:sp>
      <p:sp>
        <p:nvSpPr>
          <p:cNvPr id="272" name="Google Shape;272;p39"/>
          <p:cNvSpPr/>
          <p:nvPr/>
        </p:nvSpPr>
        <p:spPr>
          <a:xfrm>
            <a:off x="5598737" y="5485675"/>
            <a:ext cx="730500" cy="7242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800">
                <a:solidFill>
                  <a:schemeClr val="lt1"/>
                </a:solidFill>
              </a:rPr>
              <a:t>2</a:t>
            </a:r>
            <a:endParaRPr sz="2800">
              <a:solidFill>
                <a:schemeClr val="lt1"/>
              </a:solidFill>
            </a:endParaRPr>
          </a:p>
        </p:txBody>
      </p:sp>
      <p:sp>
        <p:nvSpPr>
          <p:cNvPr id="273" name="Google Shape;273;p39"/>
          <p:cNvSpPr txBox="1"/>
          <p:nvPr/>
        </p:nvSpPr>
        <p:spPr>
          <a:xfrm>
            <a:off x="6395500" y="5563075"/>
            <a:ext cx="43392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500">
                <a:solidFill>
                  <a:schemeClr val="dk1"/>
                </a:solidFill>
              </a:rPr>
              <a:t>Staple food prices by region</a:t>
            </a:r>
            <a:endParaRPr/>
          </a:p>
        </p:txBody>
      </p:sp>
      <p:cxnSp>
        <p:nvCxnSpPr>
          <p:cNvPr id="274" name="Google Shape;274;p39"/>
          <p:cNvCxnSpPr/>
          <p:nvPr/>
        </p:nvCxnSpPr>
        <p:spPr>
          <a:xfrm>
            <a:off x="495575" y="4988050"/>
            <a:ext cx="10936800" cy="0"/>
          </a:xfrm>
          <a:prstGeom prst="straightConnector1">
            <a:avLst/>
          </a:prstGeom>
          <a:noFill/>
          <a:ln cap="flat" cmpd="sng" w="19050">
            <a:solidFill>
              <a:schemeClr val="accent3"/>
            </a:solidFill>
            <a:prstDash val="solid"/>
            <a:round/>
            <a:headEnd len="med" w="med" type="none"/>
            <a:tailEnd len="med" w="med" type="none"/>
          </a:ln>
        </p:spPr>
      </p:cxn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40"/>
          <p:cNvSpPr txBox="1"/>
          <p:nvPr/>
        </p:nvSpPr>
        <p:spPr>
          <a:xfrm>
            <a:off x="133200" y="0"/>
            <a:ext cx="12058800" cy="522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3800">
                <a:solidFill>
                  <a:schemeClr val="accent1"/>
                </a:solidFill>
              </a:rPr>
              <a:t>Changing Dynamics in Water Withdrawal: </a:t>
            </a:r>
            <a:endParaRPr b="1" sz="3800">
              <a:solidFill>
                <a:schemeClr val="accent1"/>
              </a:solidFill>
            </a:endParaRPr>
          </a:p>
          <a:p>
            <a:pPr indent="0" lvl="0" marL="0" rtl="0" algn="ctr">
              <a:spcBef>
                <a:spcPts val="0"/>
              </a:spcBef>
              <a:spcAft>
                <a:spcPts val="0"/>
              </a:spcAft>
              <a:buNone/>
            </a:pPr>
            <a:r>
              <a:rPr lang="en-US" sz="1900">
                <a:solidFill>
                  <a:srgbClr val="000000"/>
                </a:solidFill>
              </a:rPr>
              <a:t>Change in </a:t>
            </a:r>
            <a:r>
              <a:rPr lang="en-US" sz="1900"/>
              <a:t>t</a:t>
            </a:r>
            <a:r>
              <a:rPr lang="en-US" sz="1900">
                <a:solidFill>
                  <a:srgbClr val="000000"/>
                </a:solidFill>
              </a:rPr>
              <a:t>otal </a:t>
            </a:r>
            <a:r>
              <a:rPr lang="en-US" sz="1900"/>
              <a:t>p</a:t>
            </a:r>
            <a:r>
              <a:rPr lang="en-US" sz="1900">
                <a:solidFill>
                  <a:srgbClr val="000000"/>
                </a:solidFill>
              </a:rPr>
              <a:t>hysical </a:t>
            </a:r>
            <a:r>
              <a:rPr lang="en-US" sz="1900"/>
              <a:t>w</a:t>
            </a:r>
            <a:r>
              <a:rPr lang="en-US" sz="1900">
                <a:solidFill>
                  <a:srgbClr val="000000"/>
                </a:solidFill>
              </a:rPr>
              <a:t>ater </a:t>
            </a:r>
            <a:r>
              <a:rPr lang="en-US" sz="1900"/>
              <a:t>s</a:t>
            </a:r>
            <a:r>
              <a:rPr lang="en-US" sz="1900">
                <a:solidFill>
                  <a:srgbClr val="000000"/>
                </a:solidFill>
              </a:rPr>
              <a:t>carcity in 2100 between Climate Change Mitigation and Reference Scenario</a:t>
            </a:r>
            <a:endParaRPr sz="1900">
              <a:solidFill>
                <a:srgbClr val="000000"/>
              </a:solidFill>
            </a:endParaRPr>
          </a:p>
        </p:txBody>
      </p:sp>
      <p:pic>
        <p:nvPicPr>
          <p:cNvPr id="281" name="Google Shape;281;p40"/>
          <p:cNvPicPr preferRelativeResize="0"/>
          <p:nvPr/>
        </p:nvPicPr>
        <p:blipFill rotWithShape="1">
          <a:blip r:embed="rId3">
            <a:alphaModFix/>
          </a:blip>
          <a:srcRect b="60288" l="8851" r="1734" t="10531"/>
          <a:stretch/>
        </p:blipFill>
        <p:spPr>
          <a:xfrm>
            <a:off x="943478" y="1430125"/>
            <a:ext cx="10649399" cy="4496451"/>
          </a:xfrm>
          <a:prstGeom prst="rect">
            <a:avLst/>
          </a:prstGeom>
          <a:noFill/>
          <a:ln>
            <a:noFill/>
          </a:ln>
        </p:spPr>
      </p:pic>
      <p:sp>
        <p:nvSpPr>
          <p:cNvPr id="282" name="Google Shape;282;p40"/>
          <p:cNvSpPr txBox="1"/>
          <p:nvPr/>
        </p:nvSpPr>
        <p:spPr>
          <a:xfrm>
            <a:off x="2273625" y="5840225"/>
            <a:ext cx="8214600" cy="43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US" sz="1800">
                <a:solidFill>
                  <a:srgbClr val="000000"/>
                </a:solidFill>
                <a:highlight>
                  <a:schemeClr val="lt1"/>
                </a:highlight>
              </a:rPr>
              <a:t>Physical Water Scarcity - Ratio of water withdrawals to renewable water supply</a:t>
            </a:r>
            <a:endParaRPr sz="1800">
              <a:solidFill>
                <a:srgbClr val="000000"/>
              </a:solidFill>
              <a:highlight>
                <a:schemeClr val="lt1"/>
              </a:highlight>
            </a:endParaRPr>
          </a:p>
          <a:p>
            <a:pPr indent="0" lvl="0" marL="0" rtl="0" algn="l">
              <a:spcBef>
                <a:spcPts val="0"/>
              </a:spcBef>
              <a:spcAft>
                <a:spcPts val="0"/>
              </a:spcAft>
              <a:buNone/>
            </a:pPr>
            <a:r>
              <a:t/>
            </a:r>
            <a:endParaRPr sz="1800">
              <a:solidFill>
                <a:srgbClr val="000000"/>
              </a:solidFill>
              <a:highlight>
                <a:schemeClr val="lt1"/>
              </a:highlight>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41"/>
          <p:cNvSpPr txBox="1"/>
          <p:nvPr/>
        </p:nvSpPr>
        <p:spPr>
          <a:xfrm>
            <a:off x="0" y="0"/>
            <a:ext cx="12192000" cy="877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3800">
                <a:solidFill>
                  <a:schemeClr val="accent1"/>
                </a:solidFill>
              </a:rPr>
              <a:t>High Water Stress Basins </a:t>
            </a:r>
            <a:endParaRPr b="1" sz="3800">
              <a:solidFill>
                <a:schemeClr val="accent1"/>
              </a:solidFill>
            </a:endParaRPr>
          </a:p>
          <a:p>
            <a:pPr indent="0" lvl="0" marL="0" rtl="0" algn="ctr">
              <a:spcBef>
                <a:spcPts val="0"/>
              </a:spcBef>
              <a:spcAft>
                <a:spcPts val="0"/>
              </a:spcAft>
              <a:buNone/>
            </a:pPr>
            <a:r>
              <a:rPr lang="en-US" sz="2200">
                <a:solidFill>
                  <a:schemeClr val="dk1"/>
                </a:solidFill>
              </a:rPr>
              <a:t>(Physical Water Scarcity &gt; 0.4)</a:t>
            </a:r>
            <a:endParaRPr sz="2200">
              <a:solidFill>
                <a:schemeClr val="dk1"/>
              </a:solidFill>
            </a:endParaRPr>
          </a:p>
        </p:txBody>
      </p:sp>
      <p:sp>
        <p:nvSpPr>
          <p:cNvPr id="289" name="Google Shape;289;p41"/>
          <p:cNvSpPr txBox="1"/>
          <p:nvPr/>
        </p:nvSpPr>
        <p:spPr>
          <a:xfrm>
            <a:off x="7412450" y="877488"/>
            <a:ext cx="3616800" cy="338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500">
                <a:solidFill>
                  <a:srgbClr val="000000"/>
                </a:solidFill>
              </a:rPr>
              <a:t>Reference: </a:t>
            </a:r>
            <a:endParaRPr sz="1500">
              <a:solidFill>
                <a:srgbClr val="000000"/>
              </a:solidFill>
            </a:endParaRPr>
          </a:p>
          <a:p>
            <a:pPr indent="0" lvl="0" marL="0" rtl="0" algn="ctr">
              <a:spcBef>
                <a:spcPts val="0"/>
              </a:spcBef>
              <a:spcAft>
                <a:spcPts val="0"/>
              </a:spcAft>
              <a:buNone/>
            </a:pPr>
            <a:r>
              <a:rPr lang="en-US" sz="1500">
                <a:solidFill>
                  <a:srgbClr val="000000"/>
                </a:solidFill>
              </a:rPr>
              <a:t>High Water Stress Basins in 2100</a:t>
            </a:r>
            <a:endParaRPr sz="1500">
              <a:solidFill>
                <a:srgbClr val="000000"/>
              </a:solidFill>
            </a:endParaRPr>
          </a:p>
        </p:txBody>
      </p:sp>
      <p:sp>
        <p:nvSpPr>
          <p:cNvPr id="290" name="Google Shape;290;p41"/>
          <p:cNvSpPr txBox="1"/>
          <p:nvPr/>
        </p:nvSpPr>
        <p:spPr>
          <a:xfrm>
            <a:off x="7237963" y="3907400"/>
            <a:ext cx="4234200" cy="211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500">
                <a:solidFill>
                  <a:srgbClr val="000000"/>
                </a:solidFill>
              </a:rPr>
              <a:t>Climate Change Mitigation: </a:t>
            </a:r>
            <a:endParaRPr sz="1500">
              <a:solidFill>
                <a:srgbClr val="000000"/>
              </a:solidFill>
            </a:endParaRPr>
          </a:p>
          <a:p>
            <a:pPr indent="0" lvl="0" marL="0" rtl="0" algn="ctr">
              <a:spcBef>
                <a:spcPts val="0"/>
              </a:spcBef>
              <a:spcAft>
                <a:spcPts val="0"/>
              </a:spcAft>
              <a:buNone/>
            </a:pPr>
            <a:r>
              <a:rPr lang="en-US" sz="1500">
                <a:solidFill>
                  <a:srgbClr val="000000"/>
                </a:solidFill>
              </a:rPr>
              <a:t>High Water Stress Basins in 2100</a:t>
            </a:r>
            <a:endParaRPr sz="1500">
              <a:solidFill>
                <a:srgbClr val="000000"/>
              </a:solidFill>
            </a:endParaRPr>
          </a:p>
          <a:p>
            <a:pPr indent="0" lvl="0" marL="0" rtl="0" algn="ctr">
              <a:spcBef>
                <a:spcPts val="0"/>
              </a:spcBef>
              <a:spcAft>
                <a:spcPts val="0"/>
              </a:spcAft>
              <a:buNone/>
            </a:pPr>
            <a:r>
              <a:t/>
            </a:r>
            <a:endParaRPr sz="1500">
              <a:solidFill>
                <a:srgbClr val="000000"/>
              </a:solidFill>
            </a:endParaRPr>
          </a:p>
        </p:txBody>
      </p:sp>
      <p:pic>
        <p:nvPicPr>
          <p:cNvPr id="291" name="Google Shape;291;p41"/>
          <p:cNvPicPr preferRelativeResize="0"/>
          <p:nvPr/>
        </p:nvPicPr>
        <p:blipFill rotWithShape="1">
          <a:blip r:embed="rId3">
            <a:alphaModFix/>
          </a:blip>
          <a:srcRect b="61079" l="4030" r="6612" t="9336"/>
          <a:stretch/>
        </p:blipFill>
        <p:spPr>
          <a:xfrm>
            <a:off x="-75" y="2746888"/>
            <a:ext cx="5912275" cy="2532214"/>
          </a:xfrm>
          <a:prstGeom prst="rect">
            <a:avLst/>
          </a:prstGeom>
          <a:noFill/>
          <a:ln>
            <a:noFill/>
          </a:ln>
        </p:spPr>
      </p:pic>
      <p:sp>
        <p:nvSpPr>
          <p:cNvPr id="292" name="Google Shape;292;p41"/>
          <p:cNvSpPr txBox="1"/>
          <p:nvPr/>
        </p:nvSpPr>
        <p:spPr>
          <a:xfrm>
            <a:off x="1442663" y="2408188"/>
            <a:ext cx="3849600" cy="33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300">
                <a:solidFill>
                  <a:srgbClr val="000000"/>
                </a:solidFill>
              </a:rPr>
              <a:t>High Water Stress Basins 2020</a:t>
            </a:r>
            <a:endParaRPr sz="1300">
              <a:solidFill>
                <a:srgbClr val="000000"/>
              </a:solidFill>
            </a:endParaRPr>
          </a:p>
        </p:txBody>
      </p:sp>
      <p:cxnSp>
        <p:nvCxnSpPr>
          <p:cNvPr id="293" name="Google Shape;293;p41"/>
          <p:cNvCxnSpPr/>
          <p:nvPr/>
        </p:nvCxnSpPr>
        <p:spPr>
          <a:xfrm flipH="1" rot="10800000">
            <a:off x="6058550" y="2630200"/>
            <a:ext cx="350100" cy="487800"/>
          </a:xfrm>
          <a:prstGeom prst="straightConnector1">
            <a:avLst/>
          </a:prstGeom>
          <a:noFill/>
          <a:ln cap="flat" cmpd="sng" w="9525">
            <a:solidFill>
              <a:srgbClr val="595959"/>
            </a:solidFill>
            <a:prstDash val="solid"/>
            <a:round/>
            <a:headEnd len="med" w="med" type="none"/>
            <a:tailEnd len="med" w="med" type="triangle"/>
          </a:ln>
        </p:spPr>
      </p:cxnSp>
      <p:cxnSp>
        <p:nvCxnSpPr>
          <p:cNvPr id="294" name="Google Shape;294;p41"/>
          <p:cNvCxnSpPr/>
          <p:nvPr/>
        </p:nvCxnSpPr>
        <p:spPr>
          <a:xfrm>
            <a:off x="6072113" y="4870700"/>
            <a:ext cx="457200" cy="403200"/>
          </a:xfrm>
          <a:prstGeom prst="straightConnector1">
            <a:avLst/>
          </a:prstGeom>
          <a:noFill/>
          <a:ln cap="flat" cmpd="sng" w="9525">
            <a:solidFill>
              <a:srgbClr val="595959"/>
            </a:solidFill>
            <a:prstDash val="solid"/>
            <a:round/>
            <a:headEnd len="med" w="med" type="none"/>
            <a:tailEnd len="med" w="med" type="triangle"/>
          </a:ln>
        </p:spPr>
      </p:cxnSp>
      <p:pic>
        <p:nvPicPr>
          <p:cNvPr id="295" name="Google Shape;295;p41"/>
          <p:cNvPicPr preferRelativeResize="0"/>
          <p:nvPr/>
        </p:nvPicPr>
        <p:blipFill rotWithShape="1">
          <a:blip r:embed="rId4">
            <a:alphaModFix/>
          </a:blip>
          <a:srcRect b="61134" l="4654" r="6519" t="8760"/>
          <a:stretch/>
        </p:blipFill>
        <p:spPr>
          <a:xfrm>
            <a:off x="6554999" y="4459500"/>
            <a:ext cx="5331698" cy="2337654"/>
          </a:xfrm>
          <a:prstGeom prst="rect">
            <a:avLst/>
          </a:prstGeom>
          <a:noFill/>
          <a:ln>
            <a:noFill/>
          </a:ln>
        </p:spPr>
      </p:pic>
      <p:pic>
        <p:nvPicPr>
          <p:cNvPr id="296" name="Google Shape;296;p41"/>
          <p:cNvPicPr preferRelativeResize="0"/>
          <p:nvPr/>
        </p:nvPicPr>
        <p:blipFill rotWithShape="1">
          <a:blip r:embed="rId5">
            <a:alphaModFix/>
          </a:blip>
          <a:srcRect b="61665" l="4794" r="6905" t="8851"/>
          <a:stretch/>
        </p:blipFill>
        <p:spPr>
          <a:xfrm>
            <a:off x="6555000" y="1516775"/>
            <a:ext cx="5331694" cy="2303452"/>
          </a:xfrm>
          <a:prstGeom prst="rect">
            <a:avLst/>
          </a:prstGeom>
          <a:noFill/>
          <a:ln>
            <a:noFill/>
          </a:ln>
        </p:spPr>
      </p:pic>
      <p:sp>
        <p:nvSpPr>
          <p:cNvPr id="297" name="Google Shape;297;p41"/>
          <p:cNvSpPr/>
          <p:nvPr/>
        </p:nvSpPr>
        <p:spPr>
          <a:xfrm rot="-2700000">
            <a:off x="7404407" y="4980273"/>
            <a:ext cx="180736" cy="545604"/>
          </a:xfrm>
          <a:prstGeom prst="ellipse">
            <a:avLst/>
          </a:prstGeom>
          <a:noFill/>
          <a:ln cap="flat" cmpd="sng" w="2857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98" name="Google Shape;298;p41"/>
          <p:cNvSpPr/>
          <p:nvPr/>
        </p:nvSpPr>
        <p:spPr>
          <a:xfrm rot="-2700000">
            <a:off x="7404407" y="2037048"/>
            <a:ext cx="180736" cy="545604"/>
          </a:xfrm>
          <a:prstGeom prst="ellipse">
            <a:avLst/>
          </a:prstGeom>
          <a:noFill/>
          <a:ln cap="flat" cmpd="sng" w="2857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99" name="Google Shape;299;p41"/>
          <p:cNvSpPr/>
          <p:nvPr/>
        </p:nvSpPr>
        <p:spPr>
          <a:xfrm rot="-1718977">
            <a:off x="8007122" y="5671032"/>
            <a:ext cx="140160" cy="423976"/>
          </a:xfrm>
          <a:prstGeom prst="ellipse">
            <a:avLst/>
          </a:prstGeom>
          <a:noFill/>
          <a:ln cap="flat" cmpd="sng" w="2857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00" name="Google Shape;300;p41"/>
          <p:cNvSpPr/>
          <p:nvPr/>
        </p:nvSpPr>
        <p:spPr>
          <a:xfrm rot="-1718977">
            <a:off x="8007122" y="2754507"/>
            <a:ext cx="140160" cy="423976"/>
          </a:xfrm>
          <a:prstGeom prst="ellipse">
            <a:avLst/>
          </a:prstGeom>
          <a:noFill/>
          <a:ln cap="flat" cmpd="sng" w="2857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01" name="Google Shape;301;p41"/>
          <p:cNvSpPr/>
          <p:nvPr/>
        </p:nvSpPr>
        <p:spPr>
          <a:xfrm rot="-3634">
            <a:off x="9509602" y="5958012"/>
            <a:ext cx="283800" cy="262200"/>
          </a:xfrm>
          <a:prstGeom prst="ellipse">
            <a:avLst/>
          </a:prstGeom>
          <a:noFill/>
          <a:ln cap="flat" cmpd="sng" w="2857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02" name="Google Shape;302;p41"/>
          <p:cNvSpPr/>
          <p:nvPr/>
        </p:nvSpPr>
        <p:spPr>
          <a:xfrm rot="-3634">
            <a:off x="9509602" y="2958812"/>
            <a:ext cx="283800" cy="262200"/>
          </a:xfrm>
          <a:prstGeom prst="ellipse">
            <a:avLst/>
          </a:prstGeom>
          <a:noFill/>
          <a:ln cap="flat" cmpd="sng" w="2857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03" name="Google Shape;303;p41"/>
          <p:cNvSpPr/>
          <p:nvPr/>
        </p:nvSpPr>
        <p:spPr>
          <a:xfrm rot="-8385">
            <a:off x="10403225" y="5350282"/>
            <a:ext cx="123000" cy="114300"/>
          </a:xfrm>
          <a:prstGeom prst="ellipse">
            <a:avLst/>
          </a:prstGeom>
          <a:noFill/>
          <a:ln cap="flat" cmpd="sng" w="2857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04" name="Google Shape;304;p41"/>
          <p:cNvSpPr/>
          <p:nvPr/>
        </p:nvSpPr>
        <p:spPr>
          <a:xfrm rot="-8385">
            <a:off x="10403225" y="2408345"/>
            <a:ext cx="123000" cy="114300"/>
          </a:xfrm>
          <a:prstGeom prst="ellipse">
            <a:avLst/>
          </a:prstGeom>
          <a:noFill/>
          <a:ln cap="flat" cmpd="sng" w="2857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05" name="Google Shape;305;p41"/>
          <p:cNvSpPr/>
          <p:nvPr/>
        </p:nvSpPr>
        <p:spPr>
          <a:xfrm rot="-4584">
            <a:off x="9793400" y="5041754"/>
            <a:ext cx="225000" cy="175500"/>
          </a:xfrm>
          <a:prstGeom prst="ellipse">
            <a:avLst/>
          </a:prstGeom>
          <a:noFill/>
          <a:ln cap="flat" cmpd="sng" w="2857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06" name="Google Shape;306;p41"/>
          <p:cNvSpPr/>
          <p:nvPr/>
        </p:nvSpPr>
        <p:spPr>
          <a:xfrm rot="-4584">
            <a:off x="9825150" y="2105879"/>
            <a:ext cx="225000" cy="175500"/>
          </a:xfrm>
          <a:prstGeom prst="ellipse">
            <a:avLst/>
          </a:prstGeom>
          <a:noFill/>
          <a:ln cap="flat" cmpd="sng" w="2857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07" name="Google Shape;307;p41"/>
          <p:cNvSpPr/>
          <p:nvPr/>
        </p:nvSpPr>
        <p:spPr>
          <a:xfrm rot="-8385">
            <a:off x="9057950" y="2105870"/>
            <a:ext cx="123000" cy="114300"/>
          </a:xfrm>
          <a:prstGeom prst="ellipse">
            <a:avLst/>
          </a:prstGeom>
          <a:noFill/>
          <a:ln cap="flat" cmpd="sng" w="2857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08" name="Google Shape;308;p41"/>
          <p:cNvSpPr/>
          <p:nvPr/>
        </p:nvSpPr>
        <p:spPr>
          <a:xfrm rot="-8385">
            <a:off x="9057950" y="5041745"/>
            <a:ext cx="123000" cy="114300"/>
          </a:xfrm>
          <a:prstGeom prst="ellipse">
            <a:avLst/>
          </a:prstGeom>
          <a:noFill/>
          <a:ln cap="flat" cmpd="sng" w="2857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9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9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0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0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0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0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0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0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0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0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0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pic>
        <p:nvPicPr>
          <p:cNvPr id="314" name="Google Shape;314;p42"/>
          <p:cNvPicPr preferRelativeResize="0"/>
          <p:nvPr/>
        </p:nvPicPr>
        <p:blipFill>
          <a:blip r:embed="rId3">
            <a:alphaModFix/>
          </a:blip>
          <a:stretch>
            <a:fillRect/>
          </a:stretch>
        </p:blipFill>
        <p:spPr>
          <a:xfrm>
            <a:off x="6395756" y="1645276"/>
            <a:ext cx="5611694" cy="3831993"/>
          </a:xfrm>
          <a:prstGeom prst="rect">
            <a:avLst/>
          </a:prstGeom>
          <a:noFill/>
          <a:ln>
            <a:noFill/>
          </a:ln>
        </p:spPr>
      </p:pic>
      <p:sp>
        <p:nvSpPr>
          <p:cNvPr id="315" name="Google Shape;315;p42"/>
          <p:cNvSpPr txBox="1"/>
          <p:nvPr/>
        </p:nvSpPr>
        <p:spPr>
          <a:xfrm>
            <a:off x="942704" y="5676508"/>
            <a:ext cx="10526400" cy="1012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800">
                <a:solidFill>
                  <a:srgbClr val="000000"/>
                </a:solidFill>
              </a:rPr>
              <a:t>Agriculture drives water withdrawal changes in basins that become high water stress in 2100 when climate change mitigation is implemented</a:t>
            </a:r>
            <a:endParaRPr sz="1800">
              <a:solidFill>
                <a:srgbClr val="000000"/>
              </a:solidFill>
            </a:endParaRPr>
          </a:p>
        </p:txBody>
      </p:sp>
      <p:sp>
        <p:nvSpPr>
          <p:cNvPr id="316" name="Google Shape;316;p42"/>
          <p:cNvSpPr txBox="1"/>
          <p:nvPr/>
        </p:nvSpPr>
        <p:spPr>
          <a:xfrm>
            <a:off x="347100" y="0"/>
            <a:ext cx="11417100" cy="1177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3200">
                <a:solidFill>
                  <a:schemeClr val="accent1"/>
                </a:solidFill>
              </a:rPr>
              <a:t>Change in Water Withdrawals in Basins that Become High Water Stress in the Mitigation Scenario</a:t>
            </a:r>
            <a:endParaRPr b="1" sz="3200">
              <a:solidFill>
                <a:schemeClr val="accent1"/>
              </a:solidFill>
            </a:endParaRPr>
          </a:p>
        </p:txBody>
      </p:sp>
      <p:pic>
        <p:nvPicPr>
          <p:cNvPr id="317" name="Google Shape;317;p42"/>
          <p:cNvPicPr preferRelativeResize="0"/>
          <p:nvPr/>
        </p:nvPicPr>
        <p:blipFill rotWithShape="1">
          <a:blip r:embed="rId4">
            <a:alphaModFix/>
          </a:blip>
          <a:srcRect b="60721" l="3885" r="3375" t="4832"/>
          <a:stretch/>
        </p:blipFill>
        <p:spPr>
          <a:xfrm>
            <a:off x="0" y="1894993"/>
            <a:ext cx="6395755" cy="311213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43"/>
          <p:cNvSpPr txBox="1"/>
          <p:nvPr/>
        </p:nvSpPr>
        <p:spPr>
          <a:xfrm>
            <a:off x="205445" y="157143"/>
            <a:ext cx="11717100" cy="132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p>
        </p:txBody>
      </p:sp>
      <p:pic>
        <p:nvPicPr>
          <p:cNvPr id="324" name="Google Shape;324;p43"/>
          <p:cNvPicPr preferRelativeResize="0"/>
          <p:nvPr/>
        </p:nvPicPr>
        <p:blipFill rotWithShape="1">
          <a:blip r:embed="rId3">
            <a:alphaModFix/>
          </a:blip>
          <a:srcRect b="52475" l="856" r="718" t="11126"/>
          <a:stretch/>
        </p:blipFill>
        <p:spPr>
          <a:xfrm>
            <a:off x="277655" y="1185121"/>
            <a:ext cx="11535911" cy="5054305"/>
          </a:xfrm>
          <a:prstGeom prst="rect">
            <a:avLst/>
          </a:prstGeom>
          <a:noFill/>
          <a:ln>
            <a:noFill/>
          </a:ln>
        </p:spPr>
      </p:pic>
      <p:sp>
        <p:nvSpPr>
          <p:cNvPr id="325" name="Google Shape;325;p43"/>
          <p:cNvSpPr txBox="1"/>
          <p:nvPr/>
        </p:nvSpPr>
        <p:spPr>
          <a:xfrm>
            <a:off x="66600" y="55475"/>
            <a:ext cx="11958000" cy="634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3800">
                <a:solidFill>
                  <a:schemeClr val="accent1"/>
                </a:solidFill>
              </a:rPr>
              <a:t>Changing Dynamics in Staple Food Prices: </a:t>
            </a:r>
            <a:endParaRPr b="1" sz="3800">
              <a:solidFill>
                <a:schemeClr val="accent1"/>
              </a:solidFill>
            </a:endParaRPr>
          </a:p>
          <a:p>
            <a:pPr indent="0" lvl="0" marL="0" rtl="0" algn="ctr">
              <a:spcBef>
                <a:spcPts val="0"/>
              </a:spcBef>
              <a:spcAft>
                <a:spcPts val="0"/>
              </a:spcAft>
              <a:buNone/>
            </a:pPr>
            <a:r>
              <a:rPr lang="en-US" sz="1900">
                <a:solidFill>
                  <a:srgbClr val="000000"/>
                </a:solidFill>
              </a:rPr>
              <a:t>Change in Average 2100 Staple Food prices between Climate Change Mitigation and Reference Scenario</a:t>
            </a:r>
            <a:endParaRPr sz="1900">
              <a:solidFill>
                <a:srgbClr val="000000"/>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44"/>
          <p:cNvSpPr txBox="1"/>
          <p:nvPr/>
        </p:nvSpPr>
        <p:spPr>
          <a:xfrm>
            <a:off x="6168010" y="0"/>
            <a:ext cx="5830500" cy="355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600">
                <a:solidFill>
                  <a:srgbClr val="000000"/>
                </a:solidFill>
              </a:rPr>
              <a:t>Change to Staple Food Prices with Mitigation and Low Preference for International Trade</a:t>
            </a:r>
            <a:endParaRPr sz="1600">
              <a:solidFill>
                <a:srgbClr val="000000"/>
              </a:solidFill>
            </a:endParaRPr>
          </a:p>
        </p:txBody>
      </p:sp>
      <p:sp>
        <p:nvSpPr>
          <p:cNvPr id="332" name="Google Shape;332;p44"/>
          <p:cNvSpPr txBox="1"/>
          <p:nvPr/>
        </p:nvSpPr>
        <p:spPr>
          <a:xfrm>
            <a:off x="6211558" y="3200077"/>
            <a:ext cx="5830500" cy="355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600"/>
              <a:t>Change to Staple Food Prices with Mitigation and High Preference for International Trade</a:t>
            </a:r>
            <a:endParaRPr sz="1600"/>
          </a:p>
        </p:txBody>
      </p:sp>
      <p:sp>
        <p:nvSpPr>
          <p:cNvPr id="333" name="Google Shape;333;p44"/>
          <p:cNvSpPr txBox="1"/>
          <p:nvPr/>
        </p:nvSpPr>
        <p:spPr>
          <a:xfrm>
            <a:off x="0" y="0"/>
            <a:ext cx="6211500" cy="911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3000">
                <a:solidFill>
                  <a:schemeClr val="accent1"/>
                </a:solidFill>
              </a:rPr>
              <a:t>Shifting Trade Preferences Influences Climate Change Mitigation Impacts</a:t>
            </a:r>
            <a:endParaRPr b="1" sz="3000">
              <a:solidFill>
                <a:schemeClr val="accent1"/>
              </a:solidFill>
            </a:endParaRPr>
          </a:p>
        </p:txBody>
      </p:sp>
      <p:pic>
        <p:nvPicPr>
          <p:cNvPr id="334" name="Google Shape;334;p44"/>
          <p:cNvPicPr preferRelativeResize="0"/>
          <p:nvPr/>
        </p:nvPicPr>
        <p:blipFill rotWithShape="1">
          <a:blip r:embed="rId3">
            <a:alphaModFix/>
          </a:blip>
          <a:srcRect b="53055" l="1157" r="1614" t="11166"/>
          <a:stretch/>
        </p:blipFill>
        <p:spPr>
          <a:xfrm>
            <a:off x="6211558" y="661331"/>
            <a:ext cx="5743357" cy="2579302"/>
          </a:xfrm>
          <a:prstGeom prst="rect">
            <a:avLst/>
          </a:prstGeom>
          <a:noFill/>
          <a:ln>
            <a:noFill/>
          </a:ln>
        </p:spPr>
      </p:pic>
      <p:pic>
        <p:nvPicPr>
          <p:cNvPr id="335" name="Google Shape;335;p44"/>
          <p:cNvPicPr preferRelativeResize="0"/>
          <p:nvPr/>
        </p:nvPicPr>
        <p:blipFill rotWithShape="1">
          <a:blip r:embed="rId4">
            <a:alphaModFix/>
          </a:blip>
          <a:srcRect b="52337" l="1155" r="959" t="10625"/>
          <a:stretch/>
        </p:blipFill>
        <p:spPr>
          <a:xfrm>
            <a:off x="6280385" y="3852662"/>
            <a:ext cx="5692761" cy="2628613"/>
          </a:xfrm>
          <a:prstGeom prst="rect">
            <a:avLst/>
          </a:prstGeom>
          <a:noFill/>
          <a:ln>
            <a:noFill/>
          </a:ln>
        </p:spPr>
      </p:pic>
      <p:sp>
        <p:nvSpPr>
          <p:cNvPr id="336" name="Google Shape;336;p44"/>
          <p:cNvSpPr txBox="1"/>
          <p:nvPr/>
        </p:nvSpPr>
        <p:spPr>
          <a:xfrm>
            <a:off x="89090" y="1775981"/>
            <a:ext cx="6033300" cy="3203400"/>
          </a:xfrm>
          <a:prstGeom prst="rect">
            <a:avLst/>
          </a:prstGeom>
          <a:noFill/>
          <a:ln>
            <a:noFill/>
          </a:ln>
        </p:spPr>
        <p:txBody>
          <a:bodyPr anchorCtr="0" anchor="t" bIns="91425" lIns="91425" spcFirstLastPara="1" rIns="91425" wrap="square" tIns="91425">
            <a:noAutofit/>
          </a:bodyPr>
          <a:lstStyle/>
          <a:p>
            <a:pPr indent="-368300" lvl="0" marL="457200" rtl="0" algn="l">
              <a:spcBef>
                <a:spcPts val="0"/>
              </a:spcBef>
              <a:spcAft>
                <a:spcPts val="0"/>
              </a:spcAft>
              <a:buSzPts val="2200"/>
              <a:buChar char="-"/>
            </a:pPr>
            <a:r>
              <a:rPr lang="en-US" sz="2200"/>
              <a:t>Staple food prices increase under climate change mitigation</a:t>
            </a:r>
            <a:endParaRPr sz="2200"/>
          </a:p>
          <a:p>
            <a:pPr indent="0" lvl="0" marL="457200" rtl="0" algn="l">
              <a:spcBef>
                <a:spcPts val="0"/>
              </a:spcBef>
              <a:spcAft>
                <a:spcPts val="0"/>
              </a:spcAft>
              <a:buNone/>
            </a:pPr>
            <a:r>
              <a:t/>
            </a:r>
            <a:endParaRPr sz="2200"/>
          </a:p>
          <a:p>
            <a:pPr indent="-368300" lvl="0" marL="457200" rtl="0" algn="l">
              <a:spcBef>
                <a:spcPts val="0"/>
              </a:spcBef>
              <a:spcAft>
                <a:spcPts val="0"/>
              </a:spcAft>
              <a:buSzPts val="2200"/>
              <a:buChar char="-"/>
            </a:pPr>
            <a:r>
              <a:rPr lang="en-US" sz="2200"/>
              <a:t>Most significant change is seen in Africa and the Middle East</a:t>
            </a:r>
            <a:endParaRPr sz="2200"/>
          </a:p>
          <a:p>
            <a:pPr indent="0" lvl="0" marL="457200" rtl="0" algn="l">
              <a:spcBef>
                <a:spcPts val="0"/>
              </a:spcBef>
              <a:spcAft>
                <a:spcPts val="0"/>
              </a:spcAft>
              <a:buNone/>
            </a:pPr>
            <a:r>
              <a:t/>
            </a:r>
            <a:endParaRPr sz="2200"/>
          </a:p>
          <a:p>
            <a:pPr indent="-368300" lvl="0" marL="457200" rtl="0" algn="l">
              <a:spcBef>
                <a:spcPts val="0"/>
              </a:spcBef>
              <a:spcAft>
                <a:spcPts val="0"/>
              </a:spcAft>
              <a:buSzPts val="2200"/>
              <a:buChar char="-"/>
            </a:pPr>
            <a:r>
              <a:rPr lang="en-US" sz="2200"/>
              <a:t>Shifting towards a higher preference for international trade could alleviate some of the increase</a:t>
            </a:r>
            <a:endParaRPr sz="22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45"/>
          <p:cNvSpPr txBox="1"/>
          <p:nvPr/>
        </p:nvSpPr>
        <p:spPr>
          <a:xfrm>
            <a:off x="542700" y="124900"/>
            <a:ext cx="11649300" cy="78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3000">
                <a:solidFill>
                  <a:schemeClr val="accent1"/>
                </a:solidFill>
              </a:rPr>
              <a:t>Impact of International Trade Preference and Climate Change Mitigation on Water Stress and Staple Food Prices in 2100</a:t>
            </a:r>
            <a:endParaRPr b="1" sz="3000">
              <a:solidFill>
                <a:schemeClr val="accent1"/>
              </a:solidFill>
            </a:endParaRPr>
          </a:p>
        </p:txBody>
      </p:sp>
      <p:sp>
        <p:nvSpPr>
          <p:cNvPr id="343" name="Google Shape;343;p45"/>
          <p:cNvSpPr txBox="1"/>
          <p:nvPr/>
        </p:nvSpPr>
        <p:spPr>
          <a:xfrm>
            <a:off x="-189772" y="1497252"/>
            <a:ext cx="4057800" cy="1389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800">
                <a:solidFill>
                  <a:srgbClr val="000000"/>
                </a:solidFill>
              </a:rPr>
              <a:t>Physical Water Scarcity:</a:t>
            </a:r>
            <a:endParaRPr sz="1800">
              <a:solidFill>
                <a:srgbClr val="000000"/>
              </a:solidFill>
            </a:endParaRPr>
          </a:p>
          <a:p>
            <a:pPr indent="0" lvl="0" marL="0" rtl="0" algn="ctr">
              <a:spcBef>
                <a:spcPts val="0"/>
              </a:spcBef>
              <a:spcAft>
                <a:spcPts val="0"/>
              </a:spcAft>
              <a:buNone/>
            </a:pPr>
            <a:r>
              <a:rPr lang="en-US" sz="1800">
                <a:solidFill>
                  <a:srgbClr val="000000"/>
                </a:solidFill>
              </a:rPr>
              <a:t>Mitigation + Low trade</a:t>
            </a:r>
            <a:endParaRPr sz="1800">
              <a:solidFill>
                <a:srgbClr val="000000"/>
              </a:solidFill>
            </a:endParaRPr>
          </a:p>
        </p:txBody>
      </p:sp>
      <p:sp>
        <p:nvSpPr>
          <p:cNvPr id="344" name="Google Shape;344;p45"/>
          <p:cNvSpPr txBox="1"/>
          <p:nvPr/>
        </p:nvSpPr>
        <p:spPr>
          <a:xfrm>
            <a:off x="3547735" y="1497252"/>
            <a:ext cx="4230000" cy="1389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800">
                <a:solidFill>
                  <a:srgbClr val="000000"/>
                </a:solidFill>
              </a:rPr>
              <a:t>Physical Water Scarcity:</a:t>
            </a:r>
            <a:endParaRPr sz="1800">
              <a:solidFill>
                <a:srgbClr val="000000"/>
              </a:solidFill>
            </a:endParaRPr>
          </a:p>
          <a:p>
            <a:pPr indent="0" lvl="0" marL="0" rtl="0" algn="ctr">
              <a:spcBef>
                <a:spcPts val="0"/>
              </a:spcBef>
              <a:spcAft>
                <a:spcPts val="0"/>
              </a:spcAft>
              <a:buNone/>
            </a:pPr>
            <a:r>
              <a:rPr lang="en-US" sz="1800">
                <a:solidFill>
                  <a:srgbClr val="000000"/>
                </a:solidFill>
              </a:rPr>
              <a:t>Mitigation + High trade</a:t>
            </a:r>
            <a:endParaRPr sz="1800">
              <a:solidFill>
                <a:srgbClr val="000000"/>
              </a:solidFill>
            </a:endParaRPr>
          </a:p>
        </p:txBody>
      </p:sp>
      <p:sp>
        <p:nvSpPr>
          <p:cNvPr id="345" name="Google Shape;345;p45"/>
          <p:cNvSpPr txBox="1"/>
          <p:nvPr/>
        </p:nvSpPr>
        <p:spPr>
          <a:xfrm>
            <a:off x="8286840" y="1327977"/>
            <a:ext cx="3749700" cy="40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solidFill>
                  <a:srgbClr val="000000"/>
                </a:solidFill>
              </a:rPr>
              <a:t>Staple Food Prices:</a:t>
            </a:r>
            <a:endParaRPr sz="1800">
              <a:solidFill>
                <a:srgbClr val="000000"/>
              </a:solidFill>
            </a:endParaRPr>
          </a:p>
        </p:txBody>
      </p:sp>
      <p:pic>
        <p:nvPicPr>
          <p:cNvPr id="346" name="Google Shape;346;p45"/>
          <p:cNvPicPr preferRelativeResize="0"/>
          <p:nvPr/>
        </p:nvPicPr>
        <p:blipFill rotWithShape="1">
          <a:blip r:embed="rId3">
            <a:alphaModFix/>
          </a:blip>
          <a:srcRect b="-2310" l="0" r="0" t="2310"/>
          <a:stretch/>
        </p:blipFill>
        <p:spPr>
          <a:xfrm>
            <a:off x="7609422" y="1903435"/>
            <a:ext cx="3968343" cy="4042314"/>
          </a:xfrm>
          <a:prstGeom prst="rect">
            <a:avLst/>
          </a:prstGeom>
          <a:noFill/>
          <a:ln>
            <a:noFill/>
          </a:ln>
        </p:spPr>
      </p:pic>
      <p:pic>
        <p:nvPicPr>
          <p:cNvPr id="347" name="Google Shape;347;p45"/>
          <p:cNvPicPr preferRelativeResize="0"/>
          <p:nvPr/>
        </p:nvPicPr>
        <p:blipFill rotWithShape="1">
          <a:blip r:embed="rId4">
            <a:alphaModFix/>
          </a:blip>
          <a:srcRect b="55504" l="19556" r="25968" t="3733"/>
          <a:stretch/>
        </p:blipFill>
        <p:spPr>
          <a:xfrm>
            <a:off x="133201" y="2219650"/>
            <a:ext cx="3849251" cy="3726100"/>
          </a:xfrm>
          <a:prstGeom prst="rect">
            <a:avLst/>
          </a:prstGeom>
          <a:noFill/>
          <a:ln>
            <a:noFill/>
          </a:ln>
        </p:spPr>
      </p:pic>
      <p:pic>
        <p:nvPicPr>
          <p:cNvPr id="348" name="Google Shape;348;p45"/>
          <p:cNvPicPr preferRelativeResize="0"/>
          <p:nvPr/>
        </p:nvPicPr>
        <p:blipFill rotWithShape="1">
          <a:blip r:embed="rId5">
            <a:alphaModFix/>
          </a:blip>
          <a:srcRect b="55287" l="18676" r="20090" t="3061"/>
          <a:stretch/>
        </p:blipFill>
        <p:spPr>
          <a:xfrm>
            <a:off x="3738100" y="2205499"/>
            <a:ext cx="4057799" cy="3570903"/>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08" name="Shape 108"/>
        <p:cNvGrpSpPr/>
        <p:nvPr/>
      </p:nvGrpSpPr>
      <p:grpSpPr>
        <a:xfrm>
          <a:off x="0" y="0"/>
          <a:ext cx="0" cy="0"/>
          <a:chOff x="0" y="0"/>
          <a:chExt cx="0" cy="0"/>
        </a:xfrm>
      </p:grpSpPr>
      <p:sp>
        <p:nvSpPr>
          <p:cNvPr id="109" name="Google Shape;109;p28"/>
          <p:cNvSpPr txBox="1"/>
          <p:nvPr>
            <p:ph type="ctrTitle"/>
          </p:nvPr>
        </p:nvSpPr>
        <p:spPr>
          <a:xfrm>
            <a:off x="415611" y="992767"/>
            <a:ext cx="11360700" cy="2736900"/>
          </a:xfrm>
          <a:prstGeom prst="rect">
            <a:avLst/>
          </a:prstGeom>
        </p:spPr>
        <p:txBody>
          <a:bodyPr anchorCtr="0" anchor="b" bIns="121900" lIns="121900" spcFirstLastPara="1" rIns="121900" wrap="square" tIns="121900">
            <a:noAutofit/>
          </a:bodyPr>
          <a:lstStyle/>
          <a:p>
            <a:pPr indent="0" lvl="0" marL="0" rtl="0" algn="ctr">
              <a:spcBef>
                <a:spcPts val="0"/>
              </a:spcBef>
              <a:spcAft>
                <a:spcPts val="0"/>
              </a:spcAft>
              <a:buNone/>
            </a:pPr>
            <a:r>
              <a:rPr lang="en-US"/>
              <a:t>GCAM Student Projects</a:t>
            </a:r>
            <a:endParaRPr/>
          </a:p>
        </p:txBody>
      </p:sp>
      <p:sp>
        <p:nvSpPr>
          <p:cNvPr id="110" name="Google Shape;110;p28"/>
          <p:cNvSpPr txBox="1"/>
          <p:nvPr>
            <p:ph idx="1" type="subTitle"/>
          </p:nvPr>
        </p:nvSpPr>
        <p:spPr>
          <a:xfrm>
            <a:off x="415600" y="3778833"/>
            <a:ext cx="11360700" cy="1056900"/>
          </a:xfrm>
          <a:prstGeom prst="rect">
            <a:avLst/>
          </a:prstGeom>
        </p:spPr>
        <p:txBody>
          <a:bodyPr anchorCtr="0" anchor="ctr" bIns="121900" lIns="121900" spcFirstLastPara="1" rIns="121900" wrap="square" tIns="121900">
            <a:noAutofit/>
          </a:bodyPr>
          <a:lstStyle/>
          <a:p>
            <a:pPr indent="0" lvl="0" marL="0" rtl="0" algn="ctr">
              <a:spcBef>
                <a:spcPts val="0"/>
              </a:spcBef>
              <a:spcAft>
                <a:spcPts val="0"/>
              </a:spcAft>
              <a:buNone/>
            </a:pPr>
            <a:r>
              <a:rPr lang="en-US"/>
              <a:t>International trade, conflict, and catastrophe</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p46"/>
          <p:cNvSpPr txBox="1"/>
          <p:nvPr/>
        </p:nvSpPr>
        <p:spPr>
          <a:xfrm>
            <a:off x="311700" y="445025"/>
            <a:ext cx="11695800" cy="72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3800">
                <a:solidFill>
                  <a:schemeClr val="accent1"/>
                </a:solidFill>
              </a:rPr>
              <a:t>Conclusions</a:t>
            </a:r>
            <a:endParaRPr b="1" sz="3800">
              <a:solidFill>
                <a:schemeClr val="accent1"/>
              </a:solidFill>
            </a:endParaRPr>
          </a:p>
        </p:txBody>
      </p:sp>
      <p:sp>
        <p:nvSpPr>
          <p:cNvPr id="355" name="Google Shape;355;p46"/>
          <p:cNvSpPr txBox="1"/>
          <p:nvPr/>
        </p:nvSpPr>
        <p:spPr>
          <a:xfrm>
            <a:off x="311700" y="1344230"/>
            <a:ext cx="11695800" cy="43425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None/>
            </a:pPr>
            <a:r>
              <a:rPr lang="en-US" sz="2700"/>
              <a:t>GCAM helps us explore the interactions between food and water systems at a global scale</a:t>
            </a:r>
            <a:endParaRPr sz="2700"/>
          </a:p>
          <a:p>
            <a:pPr indent="-374650" lvl="0" marL="457200" rtl="0" algn="l">
              <a:lnSpc>
                <a:spcPct val="115000"/>
              </a:lnSpc>
              <a:spcBef>
                <a:spcPts val="1200"/>
              </a:spcBef>
              <a:spcAft>
                <a:spcPts val="0"/>
              </a:spcAft>
              <a:buSzPts val="2300"/>
              <a:buChar char="●"/>
            </a:pPr>
            <a:r>
              <a:rPr lang="en-US" sz="2300"/>
              <a:t>E</a:t>
            </a:r>
            <a:r>
              <a:rPr lang="en-US" sz="2300"/>
              <a:t>valuate</a:t>
            </a:r>
            <a:r>
              <a:rPr lang="en-US" sz="2300"/>
              <a:t> </a:t>
            </a:r>
            <a:r>
              <a:rPr lang="en-US" sz="2300"/>
              <a:t>a suite of “what-if” scenarios to determine </a:t>
            </a:r>
            <a:r>
              <a:rPr lang="en-US" sz="2300"/>
              <a:t>what </a:t>
            </a:r>
            <a:r>
              <a:rPr lang="en-US" sz="2300"/>
              <a:t>drive</a:t>
            </a:r>
            <a:r>
              <a:rPr lang="en-US" sz="2300"/>
              <a:t>s</a:t>
            </a:r>
            <a:r>
              <a:rPr lang="en-US" sz="2300"/>
              <a:t> positive and negative changes to metrics of interest</a:t>
            </a:r>
            <a:endParaRPr sz="2300"/>
          </a:p>
          <a:p>
            <a:pPr indent="-374650" lvl="0" marL="457200" rtl="0" algn="l">
              <a:lnSpc>
                <a:spcPct val="115000"/>
              </a:lnSpc>
              <a:spcBef>
                <a:spcPts val="0"/>
              </a:spcBef>
              <a:spcAft>
                <a:spcPts val="0"/>
              </a:spcAft>
              <a:buSzPts val="2300"/>
              <a:buChar char="●"/>
            </a:pPr>
            <a:r>
              <a:rPr lang="en-US" sz="2300">
                <a:solidFill>
                  <a:schemeClr val="dk1"/>
                </a:solidFill>
              </a:rPr>
              <a:t>Identify potential side-effects of mitigation policies</a:t>
            </a:r>
            <a:endParaRPr sz="23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47"/>
          <p:cNvSpPr txBox="1"/>
          <p:nvPr/>
        </p:nvSpPr>
        <p:spPr>
          <a:xfrm>
            <a:off x="311700" y="445025"/>
            <a:ext cx="11695800" cy="72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3800">
                <a:solidFill>
                  <a:schemeClr val="accent1"/>
                </a:solidFill>
              </a:rPr>
              <a:t>Reflections</a:t>
            </a:r>
            <a:endParaRPr b="1" sz="3800">
              <a:solidFill>
                <a:schemeClr val="accent1"/>
              </a:solidFill>
            </a:endParaRPr>
          </a:p>
        </p:txBody>
      </p:sp>
      <p:pic>
        <p:nvPicPr>
          <p:cNvPr descr="A screenshot of a computer&#10;&#10;Description automatically generated with low confidence" id="362" name="Google Shape;362;p47">
            <a:hlinkClick r:id="rId3"/>
          </p:cNvPr>
          <p:cNvPicPr preferRelativeResize="0"/>
          <p:nvPr/>
        </p:nvPicPr>
        <p:blipFill rotWithShape="1">
          <a:blip r:embed="rId4">
            <a:alphaModFix/>
          </a:blip>
          <a:srcRect b="0" l="0" r="0" t="0"/>
          <a:stretch/>
        </p:blipFill>
        <p:spPr>
          <a:xfrm>
            <a:off x="0" y="1172829"/>
            <a:ext cx="12192000" cy="2055300"/>
          </a:xfrm>
          <a:prstGeom prst="rect">
            <a:avLst/>
          </a:prstGeom>
          <a:noFill/>
          <a:ln>
            <a:noFill/>
          </a:ln>
        </p:spPr>
      </p:pic>
      <p:sp>
        <p:nvSpPr>
          <p:cNvPr id="363" name="Google Shape;363;p47"/>
          <p:cNvSpPr txBox="1"/>
          <p:nvPr/>
        </p:nvSpPr>
        <p:spPr>
          <a:xfrm>
            <a:off x="515825" y="3833700"/>
            <a:ext cx="3287700" cy="19314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1200"/>
              </a:spcAft>
              <a:buNone/>
            </a:pPr>
            <a:r>
              <a:rPr lang="en-US" sz="2200"/>
              <a:t>Investigated ways GCAM can be integrated with narratives around climate change policy relating to water and food stress</a:t>
            </a:r>
            <a:endParaRPr sz="2200"/>
          </a:p>
        </p:txBody>
      </p:sp>
      <p:cxnSp>
        <p:nvCxnSpPr>
          <p:cNvPr id="364" name="Google Shape;364;p47"/>
          <p:cNvCxnSpPr/>
          <p:nvPr/>
        </p:nvCxnSpPr>
        <p:spPr>
          <a:xfrm rot="10800000">
            <a:off x="4381500" y="3432150"/>
            <a:ext cx="0" cy="2734500"/>
          </a:xfrm>
          <a:prstGeom prst="straightConnector1">
            <a:avLst/>
          </a:prstGeom>
          <a:noFill/>
          <a:ln cap="flat" cmpd="sng" w="19050">
            <a:solidFill>
              <a:schemeClr val="accent3"/>
            </a:solidFill>
            <a:prstDash val="solid"/>
            <a:round/>
            <a:headEnd len="med" w="med" type="none"/>
            <a:tailEnd len="med" w="med" type="none"/>
          </a:ln>
        </p:spPr>
      </p:cxnSp>
      <p:cxnSp>
        <p:nvCxnSpPr>
          <p:cNvPr id="365" name="Google Shape;365;p47"/>
          <p:cNvCxnSpPr/>
          <p:nvPr/>
        </p:nvCxnSpPr>
        <p:spPr>
          <a:xfrm rot="10800000">
            <a:off x="8262250" y="3432150"/>
            <a:ext cx="0" cy="2734500"/>
          </a:xfrm>
          <a:prstGeom prst="straightConnector1">
            <a:avLst/>
          </a:prstGeom>
          <a:noFill/>
          <a:ln cap="flat" cmpd="sng" w="19050">
            <a:solidFill>
              <a:schemeClr val="accent3"/>
            </a:solidFill>
            <a:prstDash val="solid"/>
            <a:round/>
            <a:headEnd len="med" w="med" type="none"/>
            <a:tailEnd len="med" w="med" type="none"/>
          </a:ln>
        </p:spPr>
      </p:cxnSp>
      <p:sp>
        <p:nvSpPr>
          <p:cNvPr id="366" name="Google Shape;366;p47"/>
          <p:cNvSpPr txBox="1"/>
          <p:nvPr/>
        </p:nvSpPr>
        <p:spPr>
          <a:xfrm>
            <a:off x="4674600" y="3833703"/>
            <a:ext cx="2970000" cy="1931400"/>
          </a:xfrm>
          <a:prstGeom prst="rect">
            <a:avLst/>
          </a:prstGeom>
          <a:noFill/>
          <a:ln>
            <a:noFill/>
          </a:ln>
        </p:spPr>
        <p:txBody>
          <a:bodyPr anchorCtr="0" anchor="ctr" bIns="91425" lIns="91425" spcFirstLastPara="1" rIns="91425" wrap="square" tIns="91425">
            <a:normAutofit lnSpcReduction="10000"/>
          </a:bodyPr>
          <a:lstStyle/>
          <a:p>
            <a:pPr indent="0" lvl="0" marL="0" rtl="0" algn="ctr">
              <a:lnSpc>
                <a:spcPct val="115000"/>
              </a:lnSpc>
              <a:spcBef>
                <a:spcPts val="0"/>
              </a:spcBef>
              <a:spcAft>
                <a:spcPts val="1200"/>
              </a:spcAft>
              <a:buNone/>
            </a:pPr>
            <a:r>
              <a:rPr lang="en-US" sz="2200"/>
              <a:t>Importance of learning how to fail and keep moving forward with our available resources</a:t>
            </a:r>
            <a:endParaRPr sz="2200"/>
          </a:p>
        </p:txBody>
      </p:sp>
      <p:sp>
        <p:nvSpPr>
          <p:cNvPr id="367" name="Google Shape;367;p47"/>
          <p:cNvSpPr txBox="1"/>
          <p:nvPr/>
        </p:nvSpPr>
        <p:spPr>
          <a:xfrm>
            <a:off x="8682825" y="3833703"/>
            <a:ext cx="2970000" cy="1931400"/>
          </a:xfrm>
          <a:prstGeom prst="rect">
            <a:avLst/>
          </a:prstGeom>
          <a:noFill/>
          <a:ln>
            <a:noFill/>
          </a:ln>
        </p:spPr>
        <p:txBody>
          <a:bodyPr anchorCtr="0" anchor="ctr" bIns="91425" lIns="91425" spcFirstLastPara="1" rIns="91425" wrap="square" tIns="91425">
            <a:normAutofit/>
          </a:bodyPr>
          <a:lstStyle/>
          <a:p>
            <a:pPr indent="0" lvl="0" marL="0" rtl="0" algn="ctr">
              <a:lnSpc>
                <a:spcPct val="115000"/>
              </a:lnSpc>
              <a:spcBef>
                <a:spcPts val="0"/>
              </a:spcBef>
              <a:spcAft>
                <a:spcPts val="1200"/>
              </a:spcAft>
              <a:buNone/>
            </a:pPr>
            <a:r>
              <a:rPr lang="en-US" sz="2200"/>
              <a:t>Climate change policy is complex and there are limits of what GCAM can do</a:t>
            </a:r>
            <a:endParaRPr sz="22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CCCC"/>
        </a:solidFill>
      </p:bgPr>
    </p:bg>
    <p:spTree>
      <p:nvGrpSpPr>
        <p:cNvPr id="371" name="Shape 371"/>
        <p:cNvGrpSpPr/>
        <p:nvPr/>
      </p:nvGrpSpPr>
      <p:grpSpPr>
        <a:xfrm>
          <a:off x="0" y="0"/>
          <a:ext cx="0" cy="0"/>
          <a:chOff x="0" y="0"/>
          <a:chExt cx="0" cy="0"/>
        </a:xfrm>
      </p:grpSpPr>
      <p:sp>
        <p:nvSpPr>
          <p:cNvPr id="372" name="Google Shape;372;p48"/>
          <p:cNvSpPr txBox="1"/>
          <p:nvPr>
            <p:ph type="ctrTitle"/>
          </p:nvPr>
        </p:nvSpPr>
        <p:spPr>
          <a:xfrm>
            <a:off x="20550" y="1302275"/>
            <a:ext cx="8268300" cy="2102100"/>
          </a:xfrm>
          <a:prstGeom prst="rect">
            <a:avLst/>
          </a:prstGeom>
        </p:spPr>
        <p:txBody>
          <a:bodyPr anchorCtr="0" anchor="b" bIns="121900" lIns="121900" spcFirstLastPara="1" rIns="121900" wrap="square" tIns="121900">
            <a:noAutofit/>
          </a:bodyPr>
          <a:lstStyle/>
          <a:p>
            <a:pPr indent="0" lvl="0" marL="0" rtl="0" algn="ctr">
              <a:spcBef>
                <a:spcPts val="0"/>
              </a:spcBef>
              <a:spcAft>
                <a:spcPts val="0"/>
              </a:spcAft>
              <a:buNone/>
            </a:pPr>
            <a:r>
              <a:rPr lang="en-US"/>
              <a:t>Conflict and Catastrophe</a:t>
            </a:r>
            <a:endParaRPr/>
          </a:p>
        </p:txBody>
      </p:sp>
      <p:sp>
        <p:nvSpPr>
          <p:cNvPr id="373" name="Google Shape;373;p48"/>
          <p:cNvSpPr txBox="1"/>
          <p:nvPr>
            <p:ph idx="1" type="subTitle"/>
          </p:nvPr>
        </p:nvSpPr>
        <p:spPr>
          <a:xfrm>
            <a:off x="-76200" y="3404275"/>
            <a:ext cx="8268300" cy="1056900"/>
          </a:xfrm>
          <a:prstGeom prst="rect">
            <a:avLst/>
          </a:prstGeom>
        </p:spPr>
        <p:txBody>
          <a:bodyPr anchorCtr="0" anchor="ctr" bIns="121900" lIns="121900" spcFirstLastPara="1" rIns="121900" wrap="square" tIns="121900">
            <a:noAutofit/>
          </a:bodyPr>
          <a:lstStyle/>
          <a:p>
            <a:pPr indent="0" lvl="0" marL="0" rtl="0" algn="ctr">
              <a:spcBef>
                <a:spcPts val="0"/>
              </a:spcBef>
              <a:spcAft>
                <a:spcPts val="0"/>
              </a:spcAft>
              <a:buNone/>
            </a:pPr>
            <a:r>
              <a:rPr lang="en-US"/>
              <a:t>Ymbar, Kaustuv, David, Joe, Isaac, Catherine</a:t>
            </a:r>
            <a:endParaRPr/>
          </a:p>
        </p:txBody>
      </p:sp>
      <p:pic>
        <p:nvPicPr>
          <p:cNvPr id="374" name="Google Shape;374;p48"/>
          <p:cNvPicPr preferRelativeResize="0"/>
          <p:nvPr/>
        </p:nvPicPr>
        <p:blipFill rotWithShape="1">
          <a:blip r:embed="rId3">
            <a:alphaModFix/>
          </a:blip>
          <a:srcRect b="0" l="0" r="0" t="69348"/>
          <a:stretch/>
        </p:blipFill>
        <p:spPr>
          <a:xfrm>
            <a:off x="4115700" y="4835634"/>
            <a:ext cx="4572000" cy="2102101"/>
          </a:xfrm>
          <a:prstGeom prst="rect">
            <a:avLst/>
          </a:prstGeom>
          <a:noFill/>
          <a:ln>
            <a:noFill/>
          </a:ln>
        </p:spPr>
      </p:pic>
      <p:pic>
        <p:nvPicPr>
          <p:cNvPr id="375" name="Google Shape;375;p48"/>
          <p:cNvPicPr preferRelativeResize="0"/>
          <p:nvPr/>
        </p:nvPicPr>
        <p:blipFill rotWithShape="1">
          <a:blip r:embed="rId4">
            <a:alphaModFix/>
          </a:blip>
          <a:srcRect b="49562" l="16571" r="24997" t="12763"/>
          <a:stretch/>
        </p:blipFill>
        <p:spPr>
          <a:xfrm>
            <a:off x="0" y="4835633"/>
            <a:ext cx="4172635" cy="2017766"/>
          </a:xfrm>
          <a:prstGeom prst="rect">
            <a:avLst/>
          </a:prstGeom>
          <a:noFill/>
          <a:ln>
            <a:noFill/>
          </a:ln>
        </p:spPr>
      </p:pic>
      <p:pic>
        <p:nvPicPr>
          <p:cNvPr id="376" name="Google Shape;376;p48"/>
          <p:cNvPicPr preferRelativeResize="0"/>
          <p:nvPr/>
        </p:nvPicPr>
        <p:blipFill rotWithShape="1">
          <a:blip r:embed="rId5">
            <a:alphaModFix/>
          </a:blip>
          <a:srcRect b="0" l="8775" r="0" t="38751"/>
          <a:stretch/>
        </p:blipFill>
        <p:spPr>
          <a:xfrm>
            <a:off x="7859233" y="4835633"/>
            <a:ext cx="4332769" cy="2102099"/>
          </a:xfrm>
          <a:prstGeom prst="rect">
            <a:avLst/>
          </a:prstGeom>
          <a:noFill/>
          <a:ln>
            <a:noFill/>
          </a:ln>
        </p:spPr>
      </p:pic>
      <p:pic>
        <p:nvPicPr>
          <p:cNvPr id="377" name="Google Shape;377;p48"/>
          <p:cNvPicPr preferRelativeResize="0"/>
          <p:nvPr/>
        </p:nvPicPr>
        <p:blipFill>
          <a:blip r:embed="rId6">
            <a:alphaModFix/>
          </a:blip>
          <a:stretch>
            <a:fillRect/>
          </a:stretch>
        </p:blipFill>
        <p:spPr>
          <a:xfrm>
            <a:off x="1140224" y="5027038"/>
            <a:ext cx="9911551" cy="17192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FE2F3"/>
        </a:solidFill>
      </p:bgPr>
    </p:bg>
    <p:spTree>
      <p:nvGrpSpPr>
        <p:cNvPr id="381" name="Shape 381"/>
        <p:cNvGrpSpPr/>
        <p:nvPr/>
      </p:nvGrpSpPr>
      <p:grpSpPr>
        <a:xfrm>
          <a:off x="0" y="0"/>
          <a:ext cx="0" cy="0"/>
          <a:chOff x="0" y="0"/>
          <a:chExt cx="0" cy="0"/>
        </a:xfrm>
      </p:grpSpPr>
      <p:sp>
        <p:nvSpPr>
          <p:cNvPr id="382" name="Google Shape;382;p49"/>
          <p:cNvSpPr/>
          <p:nvPr/>
        </p:nvSpPr>
        <p:spPr>
          <a:xfrm>
            <a:off x="721275" y="4039125"/>
            <a:ext cx="3208500" cy="1734300"/>
          </a:xfrm>
          <a:prstGeom prst="roundRect">
            <a:avLst>
              <a:gd fmla="val 16667"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400"/>
              <a:t>We had many questions for GCAM about disaster…</a:t>
            </a:r>
            <a:endParaRPr sz="2400"/>
          </a:p>
        </p:txBody>
      </p:sp>
      <p:pic>
        <p:nvPicPr>
          <p:cNvPr id="383" name="Google Shape;383;p49"/>
          <p:cNvPicPr preferRelativeResize="0"/>
          <p:nvPr/>
        </p:nvPicPr>
        <p:blipFill>
          <a:blip r:embed="rId3">
            <a:alphaModFix/>
          </a:blip>
          <a:stretch>
            <a:fillRect/>
          </a:stretch>
        </p:blipFill>
        <p:spPr>
          <a:xfrm>
            <a:off x="518175" y="1509267"/>
            <a:ext cx="3327141" cy="2377459"/>
          </a:xfrm>
          <a:prstGeom prst="rect">
            <a:avLst/>
          </a:prstGeom>
          <a:noFill/>
          <a:ln>
            <a:noFill/>
          </a:ln>
        </p:spPr>
      </p:pic>
      <p:sp>
        <p:nvSpPr>
          <p:cNvPr id="384" name="Google Shape;384;p49"/>
          <p:cNvSpPr txBox="1"/>
          <p:nvPr/>
        </p:nvSpPr>
        <p:spPr>
          <a:xfrm>
            <a:off x="1132050" y="264950"/>
            <a:ext cx="2099400" cy="80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3300">
                <a:solidFill>
                  <a:schemeClr val="accent1"/>
                </a:solidFill>
              </a:rPr>
              <a:t>Numbers</a:t>
            </a:r>
            <a:endParaRPr sz="3300">
              <a:solidFill>
                <a:schemeClr val="accent1"/>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FE2F3"/>
        </a:solidFill>
      </p:bgPr>
    </p:bg>
    <p:spTree>
      <p:nvGrpSpPr>
        <p:cNvPr id="388" name="Shape 388"/>
        <p:cNvGrpSpPr/>
        <p:nvPr/>
      </p:nvGrpSpPr>
      <p:grpSpPr>
        <a:xfrm>
          <a:off x="0" y="0"/>
          <a:ext cx="0" cy="0"/>
          <a:chOff x="0" y="0"/>
          <a:chExt cx="0" cy="0"/>
        </a:xfrm>
      </p:grpSpPr>
      <p:sp>
        <p:nvSpPr>
          <p:cNvPr id="389" name="Google Shape;389;p50"/>
          <p:cNvSpPr/>
          <p:nvPr/>
        </p:nvSpPr>
        <p:spPr>
          <a:xfrm>
            <a:off x="721275" y="4039125"/>
            <a:ext cx="3208500" cy="1734300"/>
          </a:xfrm>
          <a:prstGeom prst="roundRect">
            <a:avLst>
              <a:gd fmla="val 16667"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400"/>
              <a:t>We had many questions for GCAM about disaster…</a:t>
            </a:r>
            <a:endParaRPr sz="2400"/>
          </a:p>
        </p:txBody>
      </p:sp>
      <p:sp>
        <p:nvSpPr>
          <p:cNvPr id="390" name="Google Shape;390;p50"/>
          <p:cNvSpPr/>
          <p:nvPr/>
        </p:nvSpPr>
        <p:spPr>
          <a:xfrm>
            <a:off x="4459975" y="4039150"/>
            <a:ext cx="3208500" cy="1734300"/>
          </a:xfrm>
          <a:prstGeom prst="roundRect">
            <a:avLst>
              <a:gd fmla="val 16667"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400"/>
              <a:t>Model is used to develop significant policies….</a:t>
            </a:r>
            <a:endParaRPr sz="2400"/>
          </a:p>
        </p:txBody>
      </p:sp>
      <p:pic>
        <p:nvPicPr>
          <p:cNvPr id="391" name="Google Shape;391;p50"/>
          <p:cNvPicPr preferRelativeResize="0"/>
          <p:nvPr/>
        </p:nvPicPr>
        <p:blipFill>
          <a:blip r:embed="rId3">
            <a:alphaModFix/>
          </a:blip>
          <a:stretch>
            <a:fillRect/>
          </a:stretch>
        </p:blipFill>
        <p:spPr>
          <a:xfrm>
            <a:off x="518175" y="1509267"/>
            <a:ext cx="3327141" cy="2377459"/>
          </a:xfrm>
          <a:prstGeom prst="rect">
            <a:avLst/>
          </a:prstGeom>
          <a:noFill/>
          <a:ln>
            <a:noFill/>
          </a:ln>
        </p:spPr>
      </p:pic>
      <p:sp>
        <p:nvSpPr>
          <p:cNvPr id="392" name="Google Shape;392;p50"/>
          <p:cNvSpPr txBox="1"/>
          <p:nvPr/>
        </p:nvSpPr>
        <p:spPr>
          <a:xfrm>
            <a:off x="1132050" y="264950"/>
            <a:ext cx="2099400" cy="80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3300">
                <a:solidFill>
                  <a:schemeClr val="accent1"/>
                </a:solidFill>
              </a:rPr>
              <a:t>Numbers</a:t>
            </a:r>
            <a:endParaRPr sz="3300">
              <a:solidFill>
                <a:schemeClr val="accent1"/>
              </a:solidFill>
            </a:endParaRPr>
          </a:p>
        </p:txBody>
      </p:sp>
      <p:pic>
        <p:nvPicPr>
          <p:cNvPr id="393" name="Google Shape;393;p50"/>
          <p:cNvPicPr preferRelativeResize="0"/>
          <p:nvPr/>
        </p:nvPicPr>
        <p:blipFill>
          <a:blip r:embed="rId4">
            <a:alphaModFix/>
          </a:blip>
          <a:stretch>
            <a:fillRect/>
          </a:stretch>
        </p:blipFill>
        <p:spPr>
          <a:xfrm>
            <a:off x="5014588" y="1814495"/>
            <a:ext cx="2099275" cy="1933130"/>
          </a:xfrm>
          <a:prstGeom prst="rect">
            <a:avLst/>
          </a:prstGeom>
          <a:noFill/>
          <a:ln>
            <a:noFill/>
          </a:ln>
        </p:spPr>
      </p:pic>
      <p:sp>
        <p:nvSpPr>
          <p:cNvPr id="394" name="Google Shape;394;p50"/>
          <p:cNvSpPr txBox="1"/>
          <p:nvPr/>
        </p:nvSpPr>
        <p:spPr>
          <a:xfrm>
            <a:off x="5014525" y="264950"/>
            <a:ext cx="2099400" cy="80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3300">
                <a:solidFill>
                  <a:schemeClr val="accent1"/>
                </a:solidFill>
              </a:rPr>
              <a:t>Narratives</a:t>
            </a:r>
            <a:endParaRPr sz="3300">
              <a:solidFill>
                <a:schemeClr val="accent1"/>
              </a:solidFill>
            </a:endParaRPr>
          </a:p>
        </p:txBody>
      </p:sp>
      <p:sp>
        <p:nvSpPr>
          <p:cNvPr id="395" name="Google Shape;395;p50"/>
          <p:cNvSpPr txBox="1"/>
          <p:nvPr/>
        </p:nvSpPr>
        <p:spPr>
          <a:xfrm>
            <a:off x="3650070" y="419325"/>
            <a:ext cx="644100" cy="33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900">
                <a:solidFill>
                  <a:schemeClr val="accent1"/>
                </a:solidFill>
              </a:rPr>
              <a:t>and</a:t>
            </a:r>
            <a:endParaRPr sz="1900">
              <a:solidFill>
                <a:schemeClr val="accent1"/>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FE2F3"/>
        </a:solidFill>
      </p:bgPr>
    </p:bg>
    <p:spTree>
      <p:nvGrpSpPr>
        <p:cNvPr id="399" name="Shape 399"/>
        <p:cNvGrpSpPr/>
        <p:nvPr/>
      </p:nvGrpSpPr>
      <p:grpSpPr>
        <a:xfrm>
          <a:off x="0" y="0"/>
          <a:ext cx="0" cy="0"/>
          <a:chOff x="0" y="0"/>
          <a:chExt cx="0" cy="0"/>
        </a:xfrm>
      </p:grpSpPr>
      <p:sp>
        <p:nvSpPr>
          <p:cNvPr id="400" name="Google Shape;400;p51"/>
          <p:cNvSpPr/>
          <p:nvPr/>
        </p:nvSpPr>
        <p:spPr>
          <a:xfrm>
            <a:off x="721275" y="4039125"/>
            <a:ext cx="3208500" cy="1734300"/>
          </a:xfrm>
          <a:prstGeom prst="roundRect">
            <a:avLst>
              <a:gd fmla="val 16667"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400"/>
              <a:t>We had many questions for GCAM about disaster…</a:t>
            </a:r>
            <a:endParaRPr sz="2400"/>
          </a:p>
        </p:txBody>
      </p:sp>
      <p:sp>
        <p:nvSpPr>
          <p:cNvPr id="401" name="Google Shape;401;p51"/>
          <p:cNvSpPr/>
          <p:nvPr/>
        </p:nvSpPr>
        <p:spPr>
          <a:xfrm>
            <a:off x="4459975" y="4039150"/>
            <a:ext cx="3208500" cy="1734300"/>
          </a:xfrm>
          <a:prstGeom prst="roundRect">
            <a:avLst>
              <a:gd fmla="val 16667"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400"/>
              <a:t>Model is used to develop significant policies….</a:t>
            </a:r>
            <a:endParaRPr sz="2400"/>
          </a:p>
        </p:txBody>
      </p:sp>
      <p:sp>
        <p:nvSpPr>
          <p:cNvPr id="402" name="Google Shape;402;p51"/>
          <p:cNvSpPr/>
          <p:nvPr/>
        </p:nvSpPr>
        <p:spPr>
          <a:xfrm>
            <a:off x="8278475" y="4039125"/>
            <a:ext cx="3208500" cy="1734300"/>
          </a:xfrm>
          <a:prstGeom prst="roundRect">
            <a:avLst>
              <a:gd fmla="val 16667"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400"/>
              <a:t>What are the limits of a complicated model for complex systems?</a:t>
            </a:r>
            <a:endParaRPr sz="2400"/>
          </a:p>
        </p:txBody>
      </p:sp>
      <p:pic>
        <p:nvPicPr>
          <p:cNvPr id="403" name="Google Shape;403;p51"/>
          <p:cNvPicPr preferRelativeResize="0"/>
          <p:nvPr/>
        </p:nvPicPr>
        <p:blipFill>
          <a:blip r:embed="rId3">
            <a:alphaModFix/>
          </a:blip>
          <a:stretch>
            <a:fillRect/>
          </a:stretch>
        </p:blipFill>
        <p:spPr>
          <a:xfrm>
            <a:off x="518175" y="1509267"/>
            <a:ext cx="3327141" cy="2377459"/>
          </a:xfrm>
          <a:prstGeom prst="rect">
            <a:avLst/>
          </a:prstGeom>
          <a:noFill/>
          <a:ln>
            <a:noFill/>
          </a:ln>
        </p:spPr>
      </p:pic>
      <p:pic>
        <p:nvPicPr>
          <p:cNvPr id="404" name="Google Shape;404;p51"/>
          <p:cNvPicPr preferRelativeResize="0"/>
          <p:nvPr/>
        </p:nvPicPr>
        <p:blipFill>
          <a:blip r:embed="rId4">
            <a:alphaModFix/>
          </a:blip>
          <a:stretch>
            <a:fillRect/>
          </a:stretch>
        </p:blipFill>
        <p:spPr>
          <a:xfrm>
            <a:off x="8907225" y="1648362"/>
            <a:ext cx="2099274" cy="2099274"/>
          </a:xfrm>
          <a:prstGeom prst="rect">
            <a:avLst/>
          </a:prstGeom>
          <a:noFill/>
          <a:ln>
            <a:noFill/>
          </a:ln>
        </p:spPr>
      </p:pic>
      <p:sp>
        <p:nvSpPr>
          <p:cNvPr id="405" name="Google Shape;405;p51"/>
          <p:cNvSpPr txBox="1"/>
          <p:nvPr/>
        </p:nvSpPr>
        <p:spPr>
          <a:xfrm>
            <a:off x="1132050" y="264950"/>
            <a:ext cx="2099400" cy="80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3300">
                <a:solidFill>
                  <a:schemeClr val="accent1"/>
                </a:solidFill>
              </a:rPr>
              <a:t>Numbers</a:t>
            </a:r>
            <a:endParaRPr sz="3300">
              <a:solidFill>
                <a:schemeClr val="accent1"/>
              </a:solidFill>
            </a:endParaRPr>
          </a:p>
        </p:txBody>
      </p:sp>
      <p:pic>
        <p:nvPicPr>
          <p:cNvPr id="406" name="Google Shape;406;p51"/>
          <p:cNvPicPr preferRelativeResize="0"/>
          <p:nvPr/>
        </p:nvPicPr>
        <p:blipFill>
          <a:blip r:embed="rId5">
            <a:alphaModFix/>
          </a:blip>
          <a:stretch>
            <a:fillRect/>
          </a:stretch>
        </p:blipFill>
        <p:spPr>
          <a:xfrm>
            <a:off x="5014588" y="1814495"/>
            <a:ext cx="2099275" cy="1933130"/>
          </a:xfrm>
          <a:prstGeom prst="rect">
            <a:avLst/>
          </a:prstGeom>
          <a:noFill/>
          <a:ln>
            <a:noFill/>
          </a:ln>
        </p:spPr>
      </p:pic>
      <p:sp>
        <p:nvSpPr>
          <p:cNvPr id="407" name="Google Shape;407;p51"/>
          <p:cNvSpPr txBox="1"/>
          <p:nvPr/>
        </p:nvSpPr>
        <p:spPr>
          <a:xfrm>
            <a:off x="5014525" y="264950"/>
            <a:ext cx="2099400" cy="80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3300">
                <a:solidFill>
                  <a:schemeClr val="accent1"/>
                </a:solidFill>
              </a:rPr>
              <a:t>Narratives</a:t>
            </a:r>
            <a:endParaRPr sz="3300">
              <a:solidFill>
                <a:schemeClr val="accent1"/>
              </a:solidFill>
            </a:endParaRPr>
          </a:p>
        </p:txBody>
      </p:sp>
      <p:sp>
        <p:nvSpPr>
          <p:cNvPr id="408" name="Google Shape;408;p51"/>
          <p:cNvSpPr txBox="1"/>
          <p:nvPr/>
        </p:nvSpPr>
        <p:spPr>
          <a:xfrm>
            <a:off x="7762599" y="264950"/>
            <a:ext cx="4854300" cy="80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3100">
                <a:solidFill>
                  <a:schemeClr val="accent1"/>
                </a:solidFill>
              </a:rPr>
              <a:t>Numbers and Narratives</a:t>
            </a:r>
            <a:endParaRPr sz="3100">
              <a:solidFill>
                <a:schemeClr val="accent1"/>
              </a:solidFill>
            </a:endParaRPr>
          </a:p>
        </p:txBody>
      </p:sp>
      <p:sp>
        <p:nvSpPr>
          <p:cNvPr id="409" name="Google Shape;409;p51"/>
          <p:cNvSpPr txBox="1"/>
          <p:nvPr/>
        </p:nvSpPr>
        <p:spPr>
          <a:xfrm>
            <a:off x="3650070" y="419325"/>
            <a:ext cx="644100" cy="33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900">
                <a:solidFill>
                  <a:schemeClr val="accent1"/>
                </a:solidFill>
              </a:rPr>
              <a:t>and</a:t>
            </a:r>
            <a:endParaRPr sz="1900">
              <a:solidFill>
                <a:schemeClr val="accent1"/>
              </a:solidFill>
            </a:endParaRPr>
          </a:p>
        </p:txBody>
      </p:sp>
      <p:sp>
        <p:nvSpPr>
          <p:cNvPr id="410" name="Google Shape;410;p51"/>
          <p:cNvSpPr txBox="1"/>
          <p:nvPr/>
        </p:nvSpPr>
        <p:spPr>
          <a:xfrm>
            <a:off x="7113920" y="419325"/>
            <a:ext cx="644100" cy="33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900">
                <a:solidFill>
                  <a:schemeClr val="accent1"/>
                </a:solidFill>
              </a:rPr>
              <a:t>and</a:t>
            </a:r>
            <a:endParaRPr sz="1900">
              <a:solidFill>
                <a:schemeClr val="accent1"/>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sp>
        <p:nvSpPr>
          <p:cNvPr id="416" name="Google Shape;416;p52"/>
          <p:cNvSpPr txBox="1"/>
          <p:nvPr/>
        </p:nvSpPr>
        <p:spPr>
          <a:xfrm>
            <a:off x="965325" y="1419650"/>
            <a:ext cx="10521000" cy="3179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5100">
                <a:solidFill>
                  <a:schemeClr val="accent1"/>
                </a:solidFill>
              </a:rPr>
              <a:t>To what extent can we capture </a:t>
            </a:r>
            <a:r>
              <a:rPr lang="en-US" sz="5100">
                <a:solidFill>
                  <a:schemeClr val="accent1"/>
                </a:solidFill>
              </a:rPr>
              <a:t>concepts</a:t>
            </a:r>
            <a:r>
              <a:rPr lang="en-US" sz="5100">
                <a:solidFill>
                  <a:schemeClr val="accent1"/>
                </a:solidFill>
              </a:rPr>
              <a:t> relating to conflict or catastrophe in GCAM?</a:t>
            </a:r>
            <a:endParaRPr sz="5100">
              <a:solidFill>
                <a:schemeClr val="accent1"/>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FE2F3"/>
        </a:solidFill>
      </p:bgPr>
    </p:bg>
    <p:spTree>
      <p:nvGrpSpPr>
        <p:cNvPr id="420" name="Shape 420"/>
        <p:cNvGrpSpPr/>
        <p:nvPr/>
      </p:nvGrpSpPr>
      <p:grpSpPr>
        <a:xfrm>
          <a:off x="0" y="0"/>
          <a:ext cx="0" cy="0"/>
          <a:chOff x="0" y="0"/>
          <a:chExt cx="0" cy="0"/>
        </a:xfrm>
      </p:grpSpPr>
      <p:sp>
        <p:nvSpPr>
          <p:cNvPr id="421" name="Google Shape;421;p53"/>
          <p:cNvSpPr txBox="1"/>
          <p:nvPr>
            <p:ph type="title"/>
          </p:nvPr>
        </p:nvSpPr>
        <p:spPr>
          <a:xfrm>
            <a:off x="383875" y="593367"/>
            <a:ext cx="11360700" cy="763500"/>
          </a:xfrm>
          <a:prstGeom prst="rect">
            <a:avLst/>
          </a:prstGeom>
        </p:spPr>
        <p:txBody>
          <a:bodyPr anchorCtr="0" anchor="ctr" bIns="121900" lIns="121900" spcFirstLastPara="1" rIns="121900" wrap="square" tIns="121900">
            <a:noAutofit/>
          </a:bodyPr>
          <a:lstStyle/>
          <a:p>
            <a:pPr indent="0" lvl="0" marL="0" rtl="0" algn="l">
              <a:spcBef>
                <a:spcPts val="0"/>
              </a:spcBef>
              <a:spcAft>
                <a:spcPts val="0"/>
              </a:spcAft>
              <a:buNone/>
            </a:pPr>
            <a:r>
              <a:rPr lang="en-US" sz="3000">
                <a:solidFill>
                  <a:srgbClr val="3172AE"/>
                </a:solidFill>
              </a:rPr>
              <a:t>Our world rapidly evolves…. does GCAM?</a:t>
            </a:r>
            <a:endParaRPr sz="3000">
              <a:solidFill>
                <a:srgbClr val="3172AE"/>
              </a:solidFill>
            </a:endParaRPr>
          </a:p>
        </p:txBody>
      </p:sp>
      <p:pic>
        <p:nvPicPr>
          <p:cNvPr id="422" name="Google Shape;422;p53"/>
          <p:cNvPicPr preferRelativeResize="0"/>
          <p:nvPr/>
        </p:nvPicPr>
        <p:blipFill>
          <a:blip r:embed="rId3">
            <a:alphaModFix/>
          </a:blip>
          <a:stretch>
            <a:fillRect/>
          </a:stretch>
        </p:blipFill>
        <p:spPr>
          <a:xfrm>
            <a:off x="3152350" y="2475500"/>
            <a:ext cx="1907000" cy="1907000"/>
          </a:xfrm>
          <a:prstGeom prst="rect">
            <a:avLst/>
          </a:prstGeom>
          <a:noFill/>
          <a:ln>
            <a:noFill/>
          </a:ln>
        </p:spPr>
      </p:pic>
      <p:pic>
        <p:nvPicPr>
          <p:cNvPr id="423" name="Google Shape;423;p53"/>
          <p:cNvPicPr preferRelativeResize="0"/>
          <p:nvPr/>
        </p:nvPicPr>
        <p:blipFill>
          <a:blip r:embed="rId4">
            <a:alphaModFix/>
          </a:blip>
          <a:stretch>
            <a:fillRect/>
          </a:stretch>
        </p:blipFill>
        <p:spPr>
          <a:xfrm>
            <a:off x="7653700" y="2522550"/>
            <a:ext cx="2099274" cy="2099274"/>
          </a:xfrm>
          <a:prstGeom prst="rect">
            <a:avLst/>
          </a:prstGeom>
          <a:noFill/>
          <a:ln>
            <a:noFill/>
          </a:ln>
        </p:spPr>
      </p:pic>
      <p:cxnSp>
        <p:nvCxnSpPr>
          <p:cNvPr id="424" name="Google Shape;424;p53"/>
          <p:cNvCxnSpPr/>
          <p:nvPr/>
        </p:nvCxnSpPr>
        <p:spPr>
          <a:xfrm>
            <a:off x="5496975" y="3560338"/>
            <a:ext cx="2362500" cy="23700"/>
          </a:xfrm>
          <a:prstGeom prst="straightConnector1">
            <a:avLst/>
          </a:prstGeom>
          <a:noFill/>
          <a:ln cap="flat" cmpd="sng" w="114300">
            <a:solidFill>
              <a:schemeClr val="dk2"/>
            </a:solidFill>
            <a:prstDash val="solid"/>
            <a:round/>
            <a:headEnd len="med" w="med" type="none"/>
            <a:tailEnd len="med" w="med" type="triangle"/>
          </a:ln>
        </p:spPr>
      </p:cxnSp>
      <p:sp>
        <p:nvSpPr>
          <p:cNvPr id="425" name="Google Shape;425;p53"/>
          <p:cNvSpPr txBox="1"/>
          <p:nvPr/>
        </p:nvSpPr>
        <p:spPr>
          <a:xfrm>
            <a:off x="5333825" y="3148075"/>
            <a:ext cx="2137500" cy="33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Static Assumptions</a:t>
            </a:r>
            <a:endParaRPr/>
          </a:p>
        </p:txBody>
      </p:sp>
      <p:sp>
        <p:nvSpPr>
          <p:cNvPr id="426" name="Google Shape;426;p53"/>
          <p:cNvSpPr txBox="1"/>
          <p:nvPr/>
        </p:nvSpPr>
        <p:spPr>
          <a:xfrm>
            <a:off x="5496975" y="3584038"/>
            <a:ext cx="2137500" cy="33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Neoliberal Econ</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FE2F3"/>
        </a:solidFill>
      </p:bgPr>
    </p:bg>
    <p:spTree>
      <p:nvGrpSpPr>
        <p:cNvPr id="430" name="Shape 430"/>
        <p:cNvGrpSpPr/>
        <p:nvPr/>
      </p:nvGrpSpPr>
      <p:grpSpPr>
        <a:xfrm>
          <a:off x="0" y="0"/>
          <a:ext cx="0" cy="0"/>
          <a:chOff x="0" y="0"/>
          <a:chExt cx="0" cy="0"/>
        </a:xfrm>
      </p:grpSpPr>
      <p:sp>
        <p:nvSpPr>
          <p:cNvPr id="431" name="Google Shape;431;p54"/>
          <p:cNvSpPr txBox="1"/>
          <p:nvPr>
            <p:ph type="title"/>
          </p:nvPr>
        </p:nvSpPr>
        <p:spPr>
          <a:xfrm>
            <a:off x="383875" y="593367"/>
            <a:ext cx="11360700" cy="763500"/>
          </a:xfrm>
          <a:prstGeom prst="rect">
            <a:avLst/>
          </a:prstGeom>
        </p:spPr>
        <p:txBody>
          <a:bodyPr anchorCtr="0" anchor="ctr" bIns="121900" lIns="121900" spcFirstLastPara="1" rIns="121900" wrap="square" tIns="121900">
            <a:noAutofit/>
          </a:bodyPr>
          <a:lstStyle/>
          <a:p>
            <a:pPr indent="0" lvl="0" marL="0" rtl="0" algn="l">
              <a:spcBef>
                <a:spcPts val="0"/>
              </a:spcBef>
              <a:spcAft>
                <a:spcPts val="0"/>
              </a:spcAft>
              <a:buNone/>
            </a:pPr>
            <a:r>
              <a:rPr lang="en-US" sz="3000">
                <a:solidFill>
                  <a:srgbClr val="3172AE"/>
                </a:solidFill>
              </a:rPr>
              <a:t>Our world rapidly evolves…. does GCAM?</a:t>
            </a:r>
            <a:endParaRPr sz="3000">
              <a:solidFill>
                <a:srgbClr val="3172AE"/>
              </a:solidFill>
            </a:endParaRPr>
          </a:p>
        </p:txBody>
      </p:sp>
      <p:pic>
        <p:nvPicPr>
          <p:cNvPr id="432" name="Google Shape;432;p54"/>
          <p:cNvPicPr preferRelativeResize="0"/>
          <p:nvPr/>
        </p:nvPicPr>
        <p:blipFill>
          <a:blip r:embed="rId3">
            <a:alphaModFix/>
          </a:blip>
          <a:stretch>
            <a:fillRect/>
          </a:stretch>
        </p:blipFill>
        <p:spPr>
          <a:xfrm>
            <a:off x="3152350" y="2475500"/>
            <a:ext cx="1907000" cy="1907000"/>
          </a:xfrm>
          <a:prstGeom prst="rect">
            <a:avLst/>
          </a:prstGeom>
          <a:noFill/>
          <a:ln>
            <a:noFill/>
          </a:ln>
        </p:spPr>
      </p:pic>
      <p:pic>
        <p:nvPicPr>
          <p:cNvPr id="433" name="Google Shape;433;p54"/>
          <p:cNvPicPr preferRelativeResize="0"/>
          <p:nvPr/>
        </p:nvPicPr>
        <p:blipFill>
          <a:blip r:embed="rId4">
            <a:alphaModFix/>
          </a:blip>
          <a:stretch>
            <a:fillRect/>
          </a:stretch>
        </p:blipFill>
        <p:spPr>
          <a:xfrm>
            <a:off x="7653700" y="2522550"/>
            <a:ext cx="2099274" cy="2099274"/>
          </a:xfrm>
          <a:prstGeom prst="rect">
            <a:avLst/>
          </a:prstGeom>
          <a:noFill/>
          <a:ln>
            <a:noFill/>
          </a:ln>
        </p:spPr>
      </p:pic>
      <p:cxnSp>
        <p:nvCxnSpPr>
          <p:cNvPr id="434" name="Google Shape;434;p54"/>
          <p:cNvCxnSpPr/>
          <p:nvPr/>
        </p:nvCxnSpPr>
        <p:spPr>
          <a:xfrm>
            <a:off x="5496975" y="3560338"/>
            <a:ext cx="2362500" cy="23700"/>
          </a:xfrm>
          <a:prstGeom prst="straightConnector1">
            <a:avLst/>
          </a:prstGeom>
          <a:noFill/>
          <a:ln cap="flat" cmpd="sng" w="114300">
            <a:solidFill>
              <a:schemeClr val="dk2"/>
            </a:solidFill>
            <a:prstDash val="solid"/>
            <a:round/>
            <a:headEnd len="med" w="med" type="none"/>
            <a:tailEnd len="med" w="med" type="triangle"/>
          </a:ln>
        </p:spPr>
      </p:cxnSp>
      <p:sp>
        <p:nvSpPr>
          <p:cNvPr id="435" name="Google Shape;435;p54"/>
          <p:cNvSpPr txBox="1"/>
          <p:nvPr/>
        </p:nvSpPr>
        <p:spPr>
          <a:xfrm>
            <a:off x="5333825" y="3148075"/>
            <a:ext cx="2137500" cy="33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Static Assumptions</a:t>
            </a:r>
            <a:endParaRPr/>
          </a:p>
        </p:txBody>
      </p:sp>
      <p:sp>
        <p:nvSpPr>
          <p:cNvPr id="436" name="Google Shape;436;p54"/>
          <p:cNvSpPr txBox="1"/>
          <p:nvPr/>
        </p:nvSpPr>
        <p:spPr>
          <a:xfrm>
            <a:off x="5496975" y="3584038"/>
            <a:ext cx="2137500" cy="33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Neoliberal Econ</a:t>
            </a:r>
            <a:endParaRPr/>
          </a:p>
        </p:txBody>
      </p:sp>
      <p:pic>
        <p:nvPicPr>
          <p:cNvPr id="437" name="Google Shape;437;p54"/>
          <p:cNvPicPr preferRelativeResize="0"/>
          <p:nvPr/>
        </p:nvPicPr>
        <p:blipFill>
          <a:blip r:embed="rId5">
            <a:alphaModFix/>
          </a:blip>
          <a:stretch>
            <a:fillRect/>
          </a:stretch>
        </p:blipFill>
        <p:spPr>
          <a:xfrm>
            <a:off x="1880800" y="1689224"/>
            <a:ext cx="936924" cy="936924"/>
          </a:xfrm>
          <a:prstGeom prst="rect">
            <a:avLst/>
          </a:prstGeom>
          <a:noFill/>
          <a:ln>
            <a:noFill/>
          </a:ln>
        </p:spPr>
      </p:pic>
      <p:cxnSp>
        <p:nvCxnSpPr>
          <p:cNvPr id="438" name="Google Shape;438;p54"/>
          <p:cNvCxnSpPr/>
          <p:nvPr/>
        </p:nvCxnSpPr>
        <p:spPr>
          <a:xfrm>
            <a:off x="2765025" y="2475500"/>
            <a:ext cx="515400" cy="3648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FE2F3"/>
        </a:solidFill>
      </p:bgPr>
    </p:bg>
    <p:spTree>
      <p:nvGrpSpPr>
        <p:cNvPr id="442" name="Shape 442"/>
        <p:cNvGrpSpPr/>
        <p:nvPr/>
      </p:nvGrpSpPr>
      <p:grpSpPr>
        <a:xfrm>
          <a:off x="0" y="0"/>
          <a:ext cx="0" cy="0"/>
          <a:chOff x="0" y="0"/>
          <a:chExt cx="0" cy="0"/>
        </a:xfrm>
      </p:grpSpPr>
      <p:sp>
        <p:nvSpPr>
          <p:cNvPr id="443" name="Google Shape;443;p55"/>
          <p:cNvSpPr txBox="1"/>
          <p:nvPr>
            <p:ph type="title"/>
          </p:nvPr>
        </p:nvSpPr>
        <p:spPr>
          <a:xfrm>
            <a:off x="383875" y="593367"/>
            <a:ext cx="11360700" cy="763500"/>
          </a:xfrm>
          <a:prstGeom prst="rect">
            <a:avLst/>
          </a:prstGeom>
        </p:spPr>
        <p:txBody>
          <a:bodyPr anchorCtr="0" anchor="ctr" bIns="121900" lIns="121900" spcFirstLastPara="1" rIns="121900" wrap="square" tIns="121900">
            <a:noAutofit/>
          </a:bodyPr>
          <a:lstStyle/>
          <a:p>
            <a:pPr indent="0" lvl="0" marL="0" rtl="0" algn="l">
              <a:spcBef>
                <a:spcPts val="0"/>
              </a:spcBef>
              <a:spcAft>
                <a:spcPts val="0"/>
              </a:spcAft>
              <a:buNone/>
            </a:pPr>
            <a:r>
              <a:rPr lang="en-US" sz="3000">
                <a:solidFill>
                  <a:srgbClr val="3172AE"/>
                </a:solidFill>
              </a:rPr>
              <a:t>Our world rapidly evolves…. does GCAM?</a:t>
            </a:r>
            <a:endParaRPr sz="3000">
              <a:solidFill>
                <a:srgbClr val="3172AE"/>
              </a:solidFill>
            </a:endParaRPr>
          </a:p>
        </p:txBody>
      </p:sp>
      <p:pic>
        <p:nvPicPr>
          <p:cNvPr id="444" name="Google Shape;444;p55"/>
          <p:cNvPicPr preferRelativeResize="0"/>
          <p:nvPr/>
        </p:nvPicPr>
        <p:blipFill>
          <a:blip r:embed="rId3">
            <a:alphaModFix/>
          </a:blip>
          <a:stretch>
            <a:fillRect/>
          </a:stretch>
        </p:blipFill>
        <p:spPr>
          <a:xfrm>
            <a:off x="3152350" y="2475500"/>
            <a:ext cx="1907000" cy="1907000"/>
          </a:xfrm>
          <a:prstGeom prst="rect">
            <a:avLst/>
          </a:prstGeom>
          <a:noFill/>
          <a:ln>
            <a:noFill/>
          </a:ln>
        </p:spPr>
      </p:pic>
      <p:pic>
        <p:nvPicPr>
          <p:cNvPr id="445" name="Google Shape;445;p55"/>
          <p:cNvPicPr preferRelativeResize="0"/>
          <p:nvPr/>
        </p:nvPicPr>
        <p:blipFill>
          <a:blip r:embed="rId4">
            <a:alphaModFix/>
          </a:blip>
          <a:stretch>
            <a:fillRect/>
          </a:stretch>
        </p:blipFill>
        <p:spPr>
          <a:xfrm>
            <a:off x="7653700" y="2522550"/>
            <a:ext cx="2099274" cy="2099274"/>
          </a:xfrm>
          <a:prstGeom prst="rect">
            <a:avLst/>
          </a:prstGeom>
          <a:noFill/>
          <a:ln>
            <a:noFill/>
          </a:ln>
        </p:spPr>
      </p:pic>
      <p:cxnSp>
        <p:nvCxnSpPr>
          <p:cNvPr id="446" name="Google Shape;446;p55"/>
          <p:cNvCxnSpPr/>
          <p:nvPr/>
        </p:nvCxnSpPr>
        <p:spPr>
          <a:xfrm>
            <a:off x="5496975" y="3560338"/>
            <a:ext cx="2362500" cy="23700"/>
          </a:xfrm>
          <a:prstGeom prst="straightConnector1">
            <a:avLst/>
          </a:prstGeom>
          <a:noFill/>
          <a:ln cap="flat" cmpd="sng" w="114300">
            <a:solidFill>
              <a:schemeClr val="dk2"/>
            </a:solidFill>
            <a:prstDash val="solid"/>
            <a:round/>
            <a:headEnd len="med" w="med" type="none"/>
            <a:tailEnd len="med" w="med" type="triangle"/>
          </a:ln>
        </p:spPr>
      </p:cxnSp>
      <p:sp>
        <p:nvSpPr>
          <p:cNvPr id="447" name="Google Shape;447;p55"/>
          <p:cNvSpPr txBox="1"/>
          <p:nvPr/>
        </p:nvSpPr>
        <p:spPr>
          <a:xfrm>
            <a:off x="5333825" y="3148075"/>
            <a:ext cx="2137500" cy="33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Static Assumptions</a:t>
            </a:r>
            <a:endParaRPr/>
          </a:p>
        </p:txBody>
      </p:sp>
      <p:sp>
        <p:nvSpPr>
          <p:cNvPr id="448" name="Google Shape;448;p55"/>
          <p:cNvSpPr txBox="1"/>
          <p:nvPr/>
        </p:nvSpPr>
        <p:spPr>
          <a:xfrm>
            <a:off x="5496975" y="3584038"/>
            <a:ext cx="2137500" cy="33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Neoliberal Econ</a:t>
            </a:r>
            <a:endParaRPr/>
          </a:p>
        </p:txBody>
      </p:sp>
      <p:pic>
        <p:nvPicPr>
          <p:cNvPr id="449" name="Google Shape;449;p55"/>
          <p:cNvPicPr preferRelativeResize="0"/>
          <p:nvPr/>
        </p:nvPicPr>
        <p:blipFill>
          <a:blip r:embed="rId5">
            <a:alphaModFix/>
          </a:blip>
          <a:stretch>
            <a:fillRect/>
          </a:stretch>
        </p:blipFill>
        <p:spPr>
          <a:xfrm>
            <a:off x="1880800" y="1689224"/>
            <a:ext cx="936924" cy="936924"/>
          </a:xfrm>
          <a:prstGeom prst="rect">
            <a:avLst/>
          </a:prstGeom>
          <a:noFill/>
          <a:ln>
            <a:noFill/>
          </a:ln>
        </p:spPr>
      </p:pic>
      <p:cxnSp>
        <p:nvCxnSpPr>
          <p:cNvPr id="450" name="Google Shape;450;p55"/>
          <p:cNvCxnSpPr/>
          <p:nvPr/>
        </p:nvCxnSpPr>
        <p:spPr>
          <a:xfrm>
            <a:off x="2765025" y="2475500"/>
            <a:ext cx="515400" cy="364800"/>
          </a:xfrm>
          <a:prstGeom prst="straightConnector1">
            <a:avLst/>
          </a:prstGeom>
          <a:noFill/>
          <a:ln cap="flat" cmpd="sng" w="9525">
            <a:solidFill>
              <a:schemeClr val="dk2"/>
            </a:solidFill>
            <a:prstDash val="solid"/>
            <a:round/>
            <a:headEnd len="med" w="med" type="none"/>
            <a:tailEnd len="med" w="med" type="triangle"/>
          </a:ln>
        </p:spPr>
      </p:cxnSp>
      <p:pic>
        <p:nvPicPr>
          <p:cNvPr id="451" name="Google Shape;451;p55"/>
          <p:cNvPicPr preferRelativeResize="0"/>
          <p:nvPr/>
        </p:nvPicPr>
        <p:blipFill>
          <a:blip r:embed="rId6">
            <a:alphaModFix/>
          </a:blip>
          <a:stretch>
            <a:fillRect/>
          </a:stretch>
        </p:blipFill>
        <p:spPr>
          <a:xfrm>
            <a:off x="1041950" y="3027302"/>
            <a:ext cx="803400" cy="803400"/>
          </a:xfrm>
          <a:prstGeom prst="rect">
            <a:avLst/>
          </a:prstGeom>
          <a:noFill/>
          <a:ln>
            <a:noFill/>
          </a:ln>
        </p:spPr>
      </p:pic>
      <p:cxnSp>
        <p:nvCxnSpPr>
          <p:cNvPr id="452" name="Google Shape;452;p55"/>
          <p:cNvCxnSpPr/>
          <p:nvPr/>
        </p:nvCxnSpPr>
        <p:spPr>
          <a:xfrm>
            <a:off x="2083200" y="3457250"/>
            <a:ext cx="880200" cy="714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14" name="Shape 114"/>
        <p:cNvGrpSpPr/>
        <p:nvPr/>
      </p:nvGrpSpPr>
      <p:grpSpPr>
        <a:xfrm>
          <a:off x="0" y="0"/>
          <a:ext cx="0" cy="0"/>
          <a:chOff x="0" y="0"/>
          <a:chExt cx="0" cy="0"/>
        </a:xfrm>
      </p:grpSpPr>
    </p:spTree>
  </p:cSld>
  <p:clrMapOvr>
    <a:masterClrMapping/>
  </p:clrMapOvr>
  <p:transition>
    <p:fade thruBlk="1"/>
  </p:transition>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FE2F3"/>
        </a:solidFill>
      </p:bgPr>
    </p:bg>
    <p:spTree>
      <p:nvGrpSpPr>
        <p:cNvPr id="456" name="Shape 456"/>
        <p:cNvGrpSpPr/>
        <p:nvPr/>
      </p:nvGrpSpPr>
      <p:grpSpPr>
        <a:xfrm>
          <a:off x="0" y="0"/>
          <a:ext cx="0" cy="0"/>
          <a:chOff x="0" y="0"/>
          <a:chExt cx="0" cy="0"/>
        </a:xfrm>
      </p:grpSpPr>
      <p:sp>
        <p:nvSpPr>
          <p:cNvPr id="457" name="Google Shape;457;p56"/>
          <p:cNvSpPr txBox="1"/>
          <p:nvPr>
            <p:ph type="title"/>
          </p:nvPr>
        </p:nvSpPr>
        <p:spPr>
          <a:xfrm>
            <a:off x="383875" y="593367"/>
            <a:ext cx="11360700" cy="763500"/>
          </a:xfrm>
          <a:prstGeom prst="rect">
            <a:avLst/>
          </a:prstGeom>
        </p:spPr>
        <p:txBody>
          <a:bodyPr anchorCtr="0" anchor="ctr" bIns="121900" lIns="121900" spcFirstLastPara="1" rIns="121900" wrap="square" tIns="121900">
            <a:noAutofit/>
          </a:bodyPr>
          <a:lstStyle/>
          <a:p>
            <a:pPr indent="0" lvl="0" marL="0" rtl="0" algn="l">
              <a:spcBef>
                <a:spcPts val="0"/>
              </a:spcBef>
              <a:spcAft>
                <a:spcPts val="0"/>
              </a:spcAft>
              <a:buNone/>
            </a:pPr>
            <a:r>
              <a:rPr lang="en-US" sz="3000">
                <a:solidFill>
                  <a:srgbClr val="3172AE"/>
                </a:solidFill>
              </a:rPr>
              <a:t>Our world rapidly evolves…. does GCAM?</a:t>
            </a:r>
            <a:endParaRPr sz="3000">
              <a:solidFill>
                <a:srgbClr val="3172AE"/>
              </a:solidFill>
            </a:endParaRPr>
          </a:p>
        </p:txBody>
      </p:sp>
      <p:pic>
        <p:nvPicPr>
          <p:cNvPr id="458" name="Google Shape;458;p56"/>
          <p:cNvPicPr preferRelativeResize="0"/>
          <p:nvPr/>
        </p:nvPicPr>
        <p:blipFill>
          <a:blip r:embed="rId3">
            <a:alphaModFix/>
          </a:blip>
          <a:stretch>
            <a:fillRect/>
          </a:stretch>
        </p:blipFill>
        <p:spPr>
          <a:xfrm>
            <a:off x="3152350" y="2475500"/>
            <a:ext cx="1907000" cy="1907000"/>
          </a:xfrm>
          <a:prstGeom prst="rect">
            <a:avLst/>
          </a:prstGeom>
          <a:noFill/>
          <a:ln>
            <a:noFill/>
          </a:ln>
        </p:spPr>
      </p:pic>
      <p:pic>
        <p:nvPicPr>
          <p:cNvPr id="459" name="Google Shape;459;p56"/>
          <p:cNvPicPr preferRelativeResize="0"/>
          <p:nvPr/>
        </p:nvPicPr>
        <p:blipFill>
          <a:blip r:embed="rId4">
            <a:alphaModFix/>
          </a:blip>
          <a:stretch>
            <a:fillRect/>
          </a:stretch>
        </p:blipFill>
        <p:spPr>
          <a:xfrm>
            <a:off x="7653700" y="2522550"/>
            <a:ext cx="2099274" cy="2099274"/>
          </a:xfrm>
          <a:prstGeom prst="rect">
            <a:avLst/>
          </a:prstGeom>
          <a:noFill/>
          <a:ln>
            <a:noFill/>
          </a:ln>
        </p:spPr>
      </p:pic>
      <p:cxnSp>
        <p:nvCxnSpPr>
          <p:cNvPr id="460" name="Google Shape;460;p56"/>
          <p:cNvCxnSpPr/>
          <p:nvPr/>
        </p:nvCxnSpPr>
        <p:spPr>
          <a:xfrm>
            <a:off x="5496975" y="3560338"/>
            <a:ext cx="2362500" cy="23700"/>
          </a:xfrm>
          <a:prstGeom prst="straightConnector1">
            <a:avLst/>
          </a:prstGeom>
          <a:noFill/>
          <a:ln cap="flat" cmpd="sng" w="114300">
            <a:solidFill>
              <a:schemeClr val="dk2"/>
            </a:solidFill>
            <a:prstDash val="solid"/>
            <a:round/>
            <a:headEnd len="med" w="med" type="none"/>
            <a:tailEnd len="med" w="med" type="triangle"/>
          </a:ln>
        </p:spPr>
      </p:cxnSp>
      <p:sp>
        <p:nvSpPr>
          <p:cNvPr id="461" name="Google Shape;461;p56"/>
          <p:cNvSpPr txBox="1"/>
          <p:nvPr/>
        </p:nvSpPr>
        <p:spPr>
          <a:xfrm>
            <a:off x="5333825" y="3148075"/>
            <a:ext cx="2137500" cy="33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Static Assumptions</a:t>
            </a:r>
            <a:endParaRPr/>
          </a:p>
        </p:txBody>
      </p:sp>
      <p:sp>
        <p:nvSpPr>
          <p:cNvPr id="462" name="Google Shape;462;p56"/>
          <p:cNvSpPr txBox="1"/>
          <p:nvPr/>
        </p:nvSpPr>
        <p:spPr>
          <a:xfrm>
            <a:off x="5496975" y="3584038"/>
            <a:ext cx="2137500" cy="33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Neoliberal Econ</a:t>
            </a:r>
            <a:endParaRPr/>
          </a:p>
        </p:txBody>
      </p:sp>
      <p:pic>
        <p:nvPicPr>
          <p:cNvPr id="463" name="Google Shape;463;p56"/>
          <p:cNvPicPr preferRelativeResize="0"/>
          <p:nvPr/>
        </p:nvPicPr>
        <p:blipFill>
          <a:blip r:embed="rId5">
            <a:alphaModFix/>
          </a:blip>
          <a:stretch>
            <a:fillRect/>
          </a:stretch>
        </p:blipFill>
        <p:spPr>
          <a:xfrm>
            <a:off x="1880800" y="1689224"/>
            <a:ext cx="936924" cy="936924"/>
          </a:xfrm>
          <a:prstGeom prst="rect">
            <a:avLst/>
          </a:prstGeom>
          <a:noFill/>
          <a:ln>
            <a:noFill/>
          </a:ln>
        </p:spPr>
      </p:pic>
      <p:cxnSp>
        <p:nvCxnSpPr>
          <p:cNvPr id="464" name="Google Shape;464;p56"/>
          <p:cNvCxnSpPr/>
          <p:nvPr/>
        </p:nvCxnSpPr>
        <p:spPr>
          <a:xfrm>
            <a:off x="2765025" y="2475500"/>
            <a:ext cx="515400" cy="364800"/>
          </a:xfrm>
          <a:prstGeom prst="straightConnector1">
            <a:avLst/>
          </a:prstGeom>
          <a:noFill/>
          <a:ln cap="flat" cmpd="sng" w="9525">
            <a:solidFill>
              <a:schemeClr val="dk2"/>
            </a:solidFill>
            <a:prstDash val="solid"/>
            <a:round/>
            <a:headEnd len="med" w="med" type="none"/>
            <a:tailEnd len="med" w="med" type="triangle"/>
          </a:ln>
        </p:spPr>
      </p:cxnSp>
      <p:pic>
        <p:nvPicPr>
          <p:cNvPr id="465" name="Google Shape;465;p56"/>
          <p:cNvPicPr preferRelativeResize="0"/>
          <p:nvPr/>
        </p:nvPicPr>
        <p:blipFill>
          <a:blip r:embed="rId6">
            <a:alphaModFix/>
          </a:blip>
          <a:stretch>
            <a:fillRect/>
          </a:stretch>
        </p:blipFill>
        <p:spPr>
          <a:xfrm>
            <a:off x="1041950" y="3027302"/>
            <a:ext cx="803400" cy="803400"/>
          </a:xfrm>
          <a:prstGeom prst="rect">
            <a:avLst/>
          </a:prstGeom>
          <a:noFill/>
          <a:ln>
            <a:noFill/>
          </a:ln>
        </p:spPr>
      </p:pic>
      <p:cxnSp>
        <p:nvCxnSpPr>
          <p:cNvPr id="466" name="Google Shape;466;p56"/>
          <p:cNvCxnSpPr/>
          <p:nvPr/>
        </p:nvCxnSpPr>
        <p:spPr>
          <a:xfrm>
            <a:off x="2083200" y="3457250"/>
            <a:ext cx="935700" cy="79200"/>
          </a:xfrm>
          <a:prstGeom prst="straightConnector1">
            <a:avLst/>
          </a:prstGeom>
          <a:noFill/>
          <a:ln cap="flat" cmpd="sng" w="9525">
            <a:solidFill>
              <a:schemeClr val="dk2"/>
            </a:solidFill>
            <a:prstDash val="solid"/>
            <a:round/>
            <a:headEnd len="med" w="med" type="none"/>
            <a:tailEnd len="med" w="med" type="triangle"/>
          </a:ln>
        </p:spPr>
      </p:cxnSp>
      <p:pic>
        <p:nvPicPr>
          <p:cNvPr id="467" name="Google Shape;467;p56"/>
          <p:cNvPicPr preferRelativeResize="0"/>
          <p:nvPr/>
        </p:nvPicPr>
        <p:blipFill rotWithShape="1">
          <a:blip r:embed="rId7">
            <a:alphaModFix/>
          </a:blip>
          <a:srcRect b="0" l="51376" r="0" t="0"/>
          <a:stretch/>
        </p:blipFill>
        <p:spPr>
          <a:xfrm>
            <a:off x="1586247" y="4359740"/>
            <a:ext cx="936924" cy="860861"/>
          </a:xfrm>
          <a:prstGeom prst="rect">
            <a:avLst/>
          </a:prstGeom>
          <a:noFill/>
          <a:ln>
            <a:noFill/>
          </a:ln>
        </p:spPr>
      </p:pic>
      <p:cxnSp>
        <p:nvCxnSpPr>
          <p:cNvPr id="468" name="Google Shape;468;p56"/>
          <p:cNvCxnSpPr/>
          <p:nvPr/>
        </p:nvCxnSpPr>
        <p:spPr>
          <a:xfrm flipH="1" rot="10800000">
            <a:off x="2454550" y="4154850"/>
            <a:ext cx="794100" cy="4062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FE2F3"/>
        </a:solidFill>
      </p:bgPr>
    </p:bg>
    <p:spTree>
      <p:nvGrpSpPr>
        <p:cNvPr id="472" name="Shape 472"/>
        <p:cNvGrpSpPr/>
        <p:nvPr/>
      </p:nvGrpSpPr>
      <p:grpSpPr>
        <a:xfrm>
          <a:off x="0" y="0"/>
          <a:ext cx="0" cy="0"/>
          <a:chOff x="0" y="0"/>
          <a:chExt cx="0" cy="0"/>
        </a:xfrm>
      </p:grpSpPr>
      <p:sp>
        <p:nvSpPr>
          <p:cNvPr id="473" name="Google Shape;473;p57"/>
          <p:cNvSpPr txBox="1"/>
          <p:nvPr>
            <p:ph type="title"/>
          </p:nvPr>
        </p:nvSpPr>
        <p:spPr>
          <a:xfrm>
            <a:off x="383875" y="593367"/>
            <a:ext cx="11360700" cy="763500"/>
          </a:xfrm>
          <a:prstGeom prst="rect">
            <a:avLst/>
          </a:prstGeom>
        </p:spPr>
        <p:txBody>
          <a:bodyPr anchorCtr="0" anchor="ctr" bIns="121900" lIns="121900" spcFirstLastPara="1" rIns="121900" wrap="square" tIns="121900">
            <a:noAutofit/>
          </a:bodyPr>
          <a:lstStyle/>
          <a:p>
            <a:pPr indent="0" lvl="0" marL="0" rtl="0" algn="l">
              <a:spcBef>
                <a:spcPts val="0"/>
              </a:spcBef>
              <a:spcAft>
                <a:spcPts val="0"/>
              </a:spcAft>
              <a:buNone/>
            </a:pPr>
            <a:r>
              <a:rPr lang="en-US" sz="3000">
                <a:solidFill>
                  <a:srgbClr val="3172AE"/>
                </a:solidFill>
              </a:rPr>
              <a:t>Our world rapidly evolves…. does GCAM?</a:t>
            </a:r>
            <a:endParaRPr sz="3000">
              <a:solidFill>
                <a:srgbClr val="3172AE"/>
              </a:solidFill>
            </a:endParaRPr>
          </a:p>
        </p:txBody>
      </p:sp>
      <p:pic>
        <p:nvPicPr>
          <p:cNvPr id="474" name="Google Shape;474;p57"/>
          <p:cNvPicPr preferRelativeResize="0"/>
          <p:nvPr/>
        </p:nvPicPr>
        <p:blipFill>
          <a:blip r:embed="rId3">
            <a:alphaModFix/>
          </a:blip>
          <a:stretch>
            <a:fillRect/>
          </a:stretch>
        </p:blipFill>
        <p:spPr>
          <a:xfrm>
            <a:off x="3152350" y="2475500"/>
            <a:ext cx="1907000" cy="1907000"/>
          </a:xfrm>
          <a:prstGeom prst="rect">
            <a:avLst/>
          </a:prstGeom>
          <a:noFill/>
          <a:ln>
            <a:noFill/>
          </a:ln>
        </p:spPr>
      </p:pic>
      <p:pic>
        <p:nvPicPr>
          <p:cNvPr id="475" name="Google Shape;475;p57"/>
          <p:cNvPicPr preferRelativeResize="0"/>
          <p:nvPr/>
        </p:nvPicPr>
        <p:blipFill>
          <a:blip r:embed="rId4">
            <a:alphaModFix/>
          </a:blip>
          <a:stretch>
            <a:fillRect/>
          </a:stretch>
        </p:blipFill>
        <p:spPr>
          <a:xfrm>
            <a:off x="7653700" y="2522550"/>
            <a:ext cx="2099274" cy="2099274"/>
          </a:xfrm>
          <a:prstGeom prst="rect">
            <a:avLst/>
          </a:prstGeom>
          <a:noFill/>
          <a:ln>
            <a:noFill/>
          </a:ln>
        </p:spPr>
      </p:pic>
      <p:cxnSp>
        <p:nvCxnSpPr>
          <p:cNvPr id="476" name="Google Shape;476;p57"/>
          <p:cNvCxnSpPr/>
          <p:nvPr/>
        </p:nvCxnSpPr>
        <p:spPr>
          <a:xfrm>
            <a:off x="5496975" y="3560338"/>
            <a:ext cx="2362500" cy="23700"/>
          </a:xfrm>
          <a:prstGeom prst="straightConnector1">
            <a:avLst/>
          </a:prstGeom>
          <a:noFill/>
          <a:ln cap="flat" cmpd="sng" w="114300">
            <a:solidFill>
              <a:schemeClr val="dk2"/>
            </a:solidFill>
            <a:prstDash val="solid"/>
            <a:round/>
            <a:headEnd len="med" w="med" type="none"/>
            <a:tailEnd len="med" w="med" type="triangle"/>
          </a:ln>
        </p:spPr>
      </p:cxnSp>
      <p:sp>
        <p:nvSpPr>
          <p:cNvPr id="477" name="Google Shape;477;p57"/>
          <p:cNvSpPr txBox="1"/>
          <p:nvPr/>
        </p:nvSpPr>
        <p:spPr>
          <a:xfrm>
            <a:off x="5333825" y="3148075"/>
            <a:ext cx="2137500" cy="33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Static Assumptions</a:t>
            </a:r>
            <a:endParaRPr/>
          </a:p>
        </p:txBody>
      </p:sp>
      <p:sp>
        <p:nvSpPr>
          <p:cNvPr id="478" name="Google Shape;478;p57"/>
          <p:cNvSpPr txBox="1"/>
          <p:nvPr/>
        </p:nvSpPr>
        <p:spPr>
          <a:xfrm>
            <a:off x="5496975" y="3584038"/>
            <a:ext cx="2137500" cy="33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Neoliberal Econ</a:t>
            </a:r>
            <a:endParaRPr/>
          </a:p>
        </p:txBody>
      </p:sp>
      <p:pic>
        <p:nvPicPr>
          <p:cNvPr id="479" name="Google Shape;479;p57"/>
          <p:cNvPicPr preferRelativeResize="0"/>
          <p:nvPr/>
        </p:nvPicPr>
        <p:blipFill>
          <a:blip r:embed="rId5">
            <a:alphaModFix/>
          </a:blip>
          <a:stretch>
            <a:fillRect/>
          </a:stretch>
        </p:blipFill>
        <p:spPr>
          <a:xfrm>
            <a:off x="1880800" y="1689224"/>
            <a:ext cx="936924" cy="936924"/>
          </a:xfrm>
          <a:prstGeom prst="rect">
            <a:avLst/>
          </a:prstGeom>
          <a:noFill/>
          <a:ln>
            <a:noFill/>
          </a:ln>
        </p:spPr>
      </p:pic>
      <p:cxnSp>
        <p:nvCxnSpPr>
          <p:cNvPr id="480" name="Google Shape;480;p57"/>
          <p:cNvCxnSpPr/>
          <p:nvPr/>
        </p:nvCxnSpPr>
        <p:spPr>
          <a:xfrm>
            <a:off x="2765025" y="2475500"/>
            <a:ext cx="515400" cy="364800"/>
          </a:xfrm>
          <a:prstGeom prst="straightConnector1">
            <a:avLst/>
          </a:prstGeom>
          <a:noFill/>
          <a:ln cap="flat" cmpd="sng" w="9525">
            <a:solidFill>
              <a:schemeClr val="dk2"/>
            </a:solidFill>
            <a:prstDash val="solid"/>
            <a:round/>
            <a:headEnd len="med" w="med" type="none"/>
            <a:tailEnd len="med" w="med" type="triangle"/>
          </a:ln>
        </p:spPr>
      </p:cxnSp>
      <p:pic>
        <p:nvPicPr>
          <p:cNvPr id="481" name="Google Shape;481;p57"/>
          <p:cNvPicPr preferRelativeResize="0"/>
          <p:nvPr/>
        </p:nvPicPr>
        <p:blipFill>
          <a:blip r:embed="rId6">
            <a:alphaModFix/>
          </a:blip>
          <a:stretch>
            <a:fillRect/>
          </a:stretch>
        </p:blipFill>
        <p:spPr>
          <a:xfrm>
            <a:off x="1041950" y="3027302"/>
            <a:ext cx="803400" cy="803400"/>
          </a:xfrm>
          <a:prstGeom prst="rect">
            <a:avLst/>
          </a:prstGeom>
          <a:noFill/>
          <a:ln>
            <a:noFill/>
          </a:ln>
        </p:spPr>
      </p:pic>
      <p:cxnSp>
        <p:nvCxnSpPr>
          <p:cNvPr id="482" name="Google Shape;482;p57"/>
          <p:cNvCxnSpPr/>
          <p:nvPr/>
        </p:nvCxnSpPr>
        <p:spPr>
          <a:xfrm>
            <a:off x="2083200" y="3457250"/>
            <a:ext cx="935700" cy="79200"/>
          </a:xfrm>
          <a:prstGeom prst="straightConnector1">
            <a:avLst/>
          </a:prstGeom>
          <a:noFill/>
          <a:ln cap="flat" cmpd="sng" w="9525">
            <a:solidFill>
              <a:schemeClr val="dk2"/>
            </a:solidFill>
            <a:prstDash val="solid"/>
            <a:round/>
            <a:headEnd len="med" w="med" type="none"/>
            <a:tailEnd len="med" w="med" type="triangle"/>
          </a:ln>
        </p:spPr>
      </p:cxnSp>
      <p:pic>
        <p:nvPicPr>
          <p:cNvPr id="483" name="Google Shape;483;p57"/>
          <p:cNvPicPr preferRelativeResize="0"/>
          <p:nvPr/>
        </p:nvPicPr>
        <p:blipFill rotWithShape="1">
          <a:blip r:embed="rId7">
            <a:alphaModFix/>
          </a:blip>
          <a:srcRect b="0" l="51376" r="0" t="0"/>
          <a:stretch/>
        </p:blipFill>
        <p:spPr>
          <a:xfrm>
            <a:off x="1586247" y="4359740"/>
            <a:ext cx="936924" cy="860861"/>
          </a:xfrm>
          <a:prstGeom prst="rect">
            <a:avLst/>
          </a:prstGeom>
          <a:noFill/>
          <a:ln>
            <a:noFill/>
          </a:ln>
        </p:spPr>
      </p:pic>
      <p:cxnSp>
        <p:nvCxnSpPr>
          <p:cNvPr id="484" name="Google Shape;484;p57"/>
          <p:cNvCxnSpPr/>
          <p:nvPr/>
        </p:nvCxnSpPr>
        <p:spPr>
          <a:xfrm flipH="1" rot="10800000">
            <a:off x="2454550" y="4154850"/>
            <a:ext cx="794100" cy="406200"/>
          </a:xfrm>
          <a:prstGeom prst="straightConnector1">
            <a:avLst/>
          </a:prstGeom>
          <a:noFill/>
          <a:ln cap="flat" cmpd="sng" w="9525">
            <a:solidFill>
              <a:schemeClr val="dk2"/>
            </a:solidFill>
            <a:prstDash val="solid"/>
            <a:round/>
            <a:headEnd len="med" w="med" type="none"/>
            <a:tailEnd len="med" w="med" type="triangle"/>
          </a:ln>
        </p:spPr>
      </p:cxnSp>
      <p:sp>
        <p:nvSpPr>
          <p:cNvPr id="485" name="Google Shape;485;p57"/>
          <p:cNvSpPr/>
          <p:nvPr/>
        </p:nvSpPr>
        <p:spPr>
          <a:xfrm>
            <a:off x="442025" y="1364175"/>
            <a:ext cx="9855000" cy="3821400"/>
          </a:xfrm>
          <a:prstGeom prst="roundRect">
            <a:avLst>
              <a:gd fmla="val 16667" name="adj"/>
            </a:avLst>
          </a:prstGeom>
          <a:solidFill>
            <a:srgbClr val="FFFFFF">
              <a:alpha val="6375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highlight>
                <a:schemeClr val="lt1"/>
              </a:highlight>
            </a:endParaRPr>
          </a:p>
        </p:txBody>
      </p:sp>
      <p:sp>
        <p:nvSpPr>
          <p:cNvPr id="486" name="Google Shape;486;p57"/>
          <p:cNvSpPr txBox="1"/>
          <p:nvPr/>
        </p:nvSpPr>
        <p:spPr>
          <a:xfrm rot="-598136">
            <a:off x="973973" y="2842819"/>
            <a:ext cx="9895200" cy="1172374"/>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6500">
                <a:solidFill>
                  <a:srgbClr val="CC0000"/>
                </a:solidFill>
              </a:rPr>
              <a:t>NOT WHAT GCAM WAS DESIGNED FOR</a:t>
            </a:r>
            <a:endParaRPr b="1" sz="6500">
              <a:solidFill>
                <a:srgbClr val="CC0000"/>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sp>
        <p:nvSpPr>
          <p:cNvPr id="491" name="Google Shape;491;p58"/>
          <p:cNvSpPr/>
          <p:nvPr/>
        </p:nvSpPr>
        <p:spPr>
          <a:xfrm>
            <a:off x="4793740" y="3232786"/>
            <a:ext cx="2494200" cy="1059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rPr b="1" lang="en-US" sz="3900"/>
              <a:t>GCAM</a:t>
            </a:r>
            <a:endParaRPr b="1" sz="3900"/>
          </a:p>
        </p:txBody>
      </p:sp>
      <p:sp>
        <p:nvSpPr>
          <p:cNvPr id="492" name="Google Shape;492;p58"/>
          <p:cNvSpPr txBox="1"/>
          <p:nvPr/>
        </p:nvSpPr>
        <p:spPr>
          <a:xfrm>
            <a:off x="524275" y="116761"/>
            <a:ext cx="3568200" cy="1059900"/>
          </a:xfrm>
          <a:prstGeom prst="rect">
            <a:avLst/>
          </a:prstGeom>
          <a:noFill/>
          <a:ln>
            <a:noFill/>
          </a:ln>
        </p:spPr>
        <p:txBody>
          <a:bodyPr anchorCtr="0" anchor="t" bIns="121900" lIns="121900" spcFirstLastPara="1" rIns="121900" wrap="square" tIns="121900">
            <a:noAutofit/>
          </a:bodyPr>
          <a:lstStyle/>
          <a:p>
            <a:pPr indent="0" lvl="0" marL="0" rtl="0" algn="ctr">
              <a:spcBef>
                <a:spcPts val="0"/>
              </a:spcBef>
              <a:spcAft>
                <a:spcPts val="0"/>
              </a:spcAft>
              <a:buNone/>
            </a:pPr>
            <a:r>
              <a:rPr lang="en-US" sz="2400">
                <a:solidFill>
                  <a:schemeClr val="dk2"/>
                </a:solidFill>
              </a:rPr>
              <a:t>Conflict and Catastrophe Inputs to Track Outputs</a:t>
            </a:r>
            <a:endParaRPr sz="2400">
              <a:solidFill>
                <a:schemeClr val="dk2"/>
              </a:solidFill>
            </a:endParaRPr>
          </a:p>
        </p:txBody>
      </p:sp>
      <p:sp>
        <p:nvSpPr>
          <p:cNvPr id="493" name="Google Shape;493;p58"/>
          <p:cNvSpPr txBox="1"/>
          <p:nvPr/>
        </p:nvSpPr>
        <p:spPr>
          <a:xfrm>
            <a:off x="5241402" y="241477"/>
            <a:ext cx="1599000" cy="623700"/>
          </a:xfrm>
          <a:prstGeom prst="rect">
            <a:avLst/>
          </a:prstGeom>
          <a:noFill/>
          <a:ln>
            <a:noFill/>
          </a:ln>
        </p:spPr>
        <p:txBody>
          <a:bodyPr anchorCtr="0" anchor="t" bIns="121900" lIns="121900" spcFirstLastPara="1" rIns="121900" wrap="square" tIns="121900">
            <a:noAutofit/>
          </a:bodyPr>
          <a:lstStyle/>
          <a:p>
            <a:pPr indent="0" lvl="0" marL="0" rtl="0" algn="ctr">
              <a:spcBef>
                <a:spcPts val="0"/>
              </a:spcBef>
              <a:spcAft>
                <a:spcPts val="0"/>
              </a:spcAft>
              <a:buNone/>
            </a:pPr>
            <a:r>
              <a:rPr b="1" lang="en-US" sz="3500">
                <a:solidFill>
                  <a:schemeClr val="dk2"/>
                </a:solidFill>
              </a:rPr>
              <a:t>OR</a:t>
            </a:r>
            <a:endParaRPr b="1" sz="3500">
              <a:solidFill>
                <a:schemeClr val="dk2"/>
              </a:solidFill>
            </a:endParaRPr>
          </a:p>
        </p:txBody>
      </p:sp>
      <p:sp>
        <p:nvSpPr>
          <p:cNvPr id="494" name="Google Shape;494;p58"/>
          <p:cNvSpPr txBox="1"/>
          <p:nvPr/>
        </p:nvSpPr>
        <p:spPr>
          <a:xfrm>
            <a:off x="8099399" y="23200"/>
            <a:ext cx="3568200" cy="1059900"/>
          </a:xfrm>
          <a:prstGeom prst="rect">
            <a:avLst/>
          </a:prstGeom>
          <a:noFill/>
          <a:ln>
            <a:noFill/>
          </a:ln>
        </p:spPr>
        <p:txBody>
          <a:bodyPr anchorCtr="0" anchor="t" bIns="121900" lIns="121900" spcFirstLastPara="1" rIns="121900" wrap="square" tIns="121900">
            <a:noAutofit/>
          </a:bodyPr>
          <a:lstStyle/>
          <a:p>
            <a:pPr indent="0" lvl="0" marL="0" rtl="0" algn="ctr">
              <a:spcBef>
                <a:spcPts val="0"/>
              </a:spcBef>
              <a:spcAft>
                <a:spcPts val="0"/>
              </a:spcAft>
              <a:buNone/>
            </a:pPr>
            <a:r>
              <a:rPr lang="en-US" sz="2400">
                <a:solidFill>
                  <a:schemeClr val="dk2"/>
                </a:solidFill>
              </a:rPr>
              <a:t>Conflict and Catastrophe Analysis of Outputs</a:t>
            </a:r>
            <a:endParaRPr sz="2400">
              <a:solidFill>
                <a:schemeClr val="dk2"/>
              </a:solidFill>
            </a:endParaRPr>
          </a:p>
        </p:txBody>
      </p:sp>
      <p:sp>
        <p:nvSpPr>
          <p:cNvPr id="495" name="Google Shape;495;p58"/>
          <p:cNvSpPr/>
          <p:nvPr/>
        </p:nvSpPr>
        <p:spPr>
          <a:xfrm>
            <a:off x="2420935" y="1464192"/>
            <a:ext cx="2172600" cy="740700"/>
          </a:xfrm>
          <a:prstGeom prst="roundRect">
            <a:avLst>
              <a:gd fmla="val 16667" name="adj"/>
            </a:avLst>
          </a:prstGeom>
          <a:solidFill>
            <a:srgbClr val="D9EAD3"/>
          </a:solidFill>
          <a:ln cap="flat" cmpd="sng" w="9525">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900"/>
              <a:t>Extreme Droughts</a:t>
            </a:r>
            <a:endParaRPr sz="1900"/>
          </a:p>
        </p:txBody>
      </p:sp>
      <p:sp>
        <p:nvSpPr>
          <p:cNvPr id="496" name="Google Shape;496;p58"/>
          <p:cNvSpPr/>
          <p:nvPr/>
        </p:nvSpPr>
        <p:spPr>
          <a:xfrm>
            <a:off x="919106" y="2376321"/>
            <a:ext cx="2172600" cy="740700"/>
          </a:xfrm>
          <a:prstGeom prst="roundRect">
            <a:avLst>
              <a:gd fmla="val 16667" name="adj"/>
            </a:avLst>
          </a:prstGeom>
          <a:solidFill>
            <a:srgbClr val="EA9999"/>
          </a:solidFill>
          <a:ln cap="flat" cmpd="sng" w="9525">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900"/>
              <a:t>Long-term War</a:t>
            </a:r>
            <a:endParaRPr sz="1900"/>
          </a:p>
        </p:txBody>
      </p:sp>
      <p:sp>
        <p:nvSpPr>
          <p:cNvPr id="497" name="Google Shape;497;p58"/>
          <p:cNvSpPr/>
          <p:nvPr/>
        </p:nvSpPr>
        <p:spPr>
          <a:xfrm>
            <a:off x="647513" y="3534676"/>
            <a:ext cx="2172600" cy="740700"/>
          </a:xfrm>
          <a:prstGeom prst="roundRect">
            <a:avLst>
              <a:gd fmla="val 16667" name="adj"/>
            </a:avLst>
          </a:prstGeom>
          <a:solidFill>
            <a:srgbClr val="B4A7D6"/>
          </a:solidFill>
          <a:ln cap="flat" cmpd="sng" w="9525">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900"/>
              <a:t>Apocalypse Simulation</a:t>
            </a:r>
            <a:endParaRPr sz="1900"/>
          </a:p>
        </p:txBody>
      </p:sp>
      <p:sp>
        <p:nvSpPr>
          <p:cNvPr id="498" name="Google Shape;498;p58"/>
          <p:cNvSpPr/>
          <p:nvPr/>
        </p:nvSpPr>
        <p:spPr>
          <a:xfrm>
            <a:off x="1818728" y="4693032"/>
            <a:ext cx="2172600" cy="740700"/>
          </a:xfrm>
          <a:prstGeom prst="roundRect">
            <a:avLst>
              <a:gd fmla="val 16667" name="adj"/>
            </a:avLst>
          </a:prstGeom>
          <a:solidFill>
            <a:srgbClr val="A4C2F4"/>
          </a:solidFill>
          <a:ln cap="flat" cmpd="sng" w="9525">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900"/>
              <a:t>Civil Unrest</a:t>
            </a:r>
            <a:endParaRPr sz="1900"/>
          </a:p>
        </p:txBody>
      </p:sp>
      <p:cxnSp>
        <p:nvCxnSpPr>
          <p:cNvPr id="499" name="Google Shape;499;p58"/>
          <p:cNvCxnSpPr>
            <a:stCxn id="495" idx="2"/>
            <a:endCxn id="491" idx="1"/>
          </p:cNvCxnSpPr>
          <p:nvPr/>
        </p:nvCxnSpPr>
        <p:spPr>
          <a:xfrm flipH="1" rot="-5400000">
            <a:off x="3371485" y="2340642"/>
            <a:ext cx="1557900" cy="1286400"/>
          </a:xfrm>
          <a:prstGeom prst="curvedConnector2">
            <a:avLst/>
          </a:prstGeom>
          <a:noFill/>
          <a:ln cap="flat" cmpd="sng" w="9525">
            <a:solidFill>
              <a:schemeClr val="dk2"/>
            </a:solidFill>
            <a:prstDash val="solid"/>
            <a:round/>
            <a:headEnd len="med" w="med" type="none"/>
            <a:tailEnd len="med" w="med" type="stealth"/>
          </a:ln>
        </p:spPr>
      </p:cxnSp>
      <p:cxnSp>
        <p:nvCxnSpPr>
          <p:cNvPr id="500" name="Google Shape;500;p58"/>
          <p:cNvCxnSpPr>
            <a:stCxn id="496" idx="3"/>
            <a:endCxn id="491" idx="1"/>
          </p:cNvCxnSpPr>
          <p:nvPr/>
        </p:nvCxnSpPr>
        <p:spPr>
          <a:xfrm>
            <a:off x="3091706" y="2746671"/>
            <a:ext cx="1701900" cy="1016100"/>
          </a:xfrm>
          <a:prstGeom prst="curvedConnector3">
            <a:avLst>
              <a:gd fmla="val 38380" name="adj1"/>
            </a:avLst>
          </a:prstGeom>
          <a:noFill/>
          <a:ln cap="flat" cmpd="sng" w="9525">
            <a:solidFill>
              <a:schemeClr val="dk2"/>
            </a:solidFill>
            <a:prstDash val="solid"/>
            <a:round/>
            <a:headEnd len="med" w="med" type="none"/>
            <a:tailEnd len="med" w="med" type="stealth"/>
          </a:ln>
        </p:spPr>
      </p:cxnSp>
      <p:cxnSp>
        <p:nvCxnSpPr>
          <p:cNvPr id="501" name="Google Shape;501;p58"/>
          <p:cNvCxnSpPr>
            <a:stCxn id="497" idx="3"/>
            <a:endCxn id="491" idx="1"/>
          </p:cNvCxnSpPr>
          <p:nvPr/>
        </p:nvCxnSpPr>
        <p:spPr>
          <a:xfrm flipH="1" rot="10800000">
            <a:off x="2820113" y="3762826"/>
            <a:ext cx="1973700" cy="142200"/>
          </a:xfrm>
          <a:prstGeom prst="curvedConnector3">
            <a:avLst>
              <a:gd fmla="val 49997" name="adj1"/>
            </a:avLst>
          </a:prstGeom>
          <a:noFill/>
          <a:ln cap="flat" cmpd="sng" w="9525">
            <a:solidFill>
              <a:schemeClr val="dk2"/>
            </a:solidFill>
            <a:prstDash val="solid"/>
            <a:round/>
            <a:headEnd len="med" w="med" type="none"/>
            <a:tailEnd len="med" w="med" type="stealth"/>
          </a:ln>
        </p:spPr>
      </p:cxnSp>
      <p:cxnSp>
        <p:nvCxnSpPr>
          <p:cNvPr id="502" name="Google Shape;502;p58"/>
          <p:cNvCxnSpPr>
            <a:stCxn id="498" idx="3"/>
            <a:endCxn id="491" idx="1"/>
          </p:cNvCxnSpPr>
          <p:nvPr/>
        </p:nvCxnSpPr>
        <p:spPr>
          <a:xfrm flipH="1" rot="10800000">
            <a:off x="3991328" y="3762882"/>
            <a:ext cx="802500" cy="1300500"/>
          </a:xfrm>
          <a:prstGeom prst="curvedConnector3">
            <a:avLst>
              <a:gd fmla="val 49998" name="adj1"/>
            </a:avLst>
          </a:prstGeom>
          <a:noFill/>
          <a:ln cap="flat" cmpd="sng" w="9525">
            <a:solidFill>
              <a:schemeClr val="dk2"/>
            </a:solidFill>
            <a:prstDash val="solid"/>
            <a:round/>
            <a:headEnd len="med" w="med" type="none"/>
            <a:tailEnd len="med" w="med" type="stealth"/>
          </a:ln>
        </p:spPr>
      </p:cxnSp>
      <p:sp>
        <p:nvSpPr>
          <p:cNvPr id="503" name="Google Shape;503;p58"/>
          <p:cNvSpPr/>
          <p:nvPr/>
        </p:nvSpPr>
        <p:spPr>
          <a:xfrm>
            <a:off x="6840358" y="1083240"/>
            <a:ext cx="2172600" cy="740700"/>
          </a:xfrm>
          <a:prstGeom prst="roundRect">
            <a:avLst>
              <a:gd fmla="val 16667" name="adj"/>
            </a:avLst>
          </a:prstGeom>
          <a:solidFill>
            <a:srgbClr val="D9EAD3"/>
          </a:solidFill>
          <a:ln cap="flat" cmpd="sng" w="9525">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900"/>
              <a:t>Indicators of Water Insecurity</a:t>
            </a:r>
            <a:endParaRPr sz="1900"/>
          </a:p>
        </p:txBody>
      </p:sp>
      <p:sp>
        <p:nvSpPr>
          <p:cNvPr id="504" name="Google Shape;504;p58"/>
          <p:cNvSpPr/>
          <p:nvPr/>
        </p:nvSpPr>
        <p:spPr>
          <a:xfrm>
            <a:off x="8443934" y="2158013"/>
            <a:ext cx="2172600" cy="740700"/>
          </a:xfrm>
          <a:prstGeom prst="roundRect">
            <a:avLst>
              <a:gd fmla="val 16667" name="adj"/>
            </a:avLst>
          </a:prstGeom>
          <a:solidFill>
            <a:srgbClr val="C9DAF8"/>
          </a:solidFill>
          <a:ln cap="flat" cmpd="sng" w="9525">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900"/>
              <a:t>Indicators of Food Insecurity</a:t>
            </a:r>
            <a:endParaRPr sz="1900"/>
          </a:p>
        </p:txBody>
      </p:sp>
      <p:sp>
        <p:nvSpPr>
          <p:cNvPr id="505" name="Google Shape;505;p58"/>
          <p:cNvSpPr/>
          <p:nvPr/>
        </p:nvSpPr>
        <p:spPr>
          <a:xfrm>
            <a:off x="9495125" y="3117025"/>
            <a:ext cx="2172600" cy="856500"/>
          </a:xfrm>
          <a:prstGeom prst="roundRect">
            <a:avLst>
              <a:gd fmla="val 16667" name="adj"/>
            </a:avLst>
          </a:prstGeom>
          <a:solidFill>
            <a:srgbClr val="EA9999"/>
          </a:solidFill>
          <a:ln cap="flat" cmpd="sng" w="9525">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900"/>
              <a:t>Indicators of Energy Insecurity</a:t>
            </a:r>
            <a:endParaRPr sz="1900"/>
          </a:p>
        </p:txBody>
      </p:sp>
      <p:sp>
        <p:nvSpPr>
          <p:cNvPr id="506" name="Google Shape;506;p58"/>
          <p:cNvSpPr/>
          <p:nvPr/>
        </p:nvSpPr>
        <p:spPr>
          <a:xfrm>
            <a:off x="9012845" y="4292811"/>
            <a:ext cx="2172600" cy="740700"/>
          </a:xfrm>
          <a:prstGeom prst="roundRect">
            <a:avLst>
              <a:gd fmla="val 16667" name="adj"/>
            </a:avLst>
          </a:prstGeom>
          <a:solidFill>
            <a:srgbClr val="FFE599"/>
          </a:solidFill>
          <a:ln cap="flat" cmpd="sng" w="9525">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900"/>
              <a:t>Elevated risk of instability</a:t>
            </a:r>
            <a:endParaRPr sz="1900"/>
          </a:p>
        </p:txBody>
      </p:sp>
      <p:sp>
        <p:nvSpPr>
          <p:cNvPr id="507" name="Google Shape;507;p58"/>
          <p:cNvSpPr/>
          <p:nvPr/>
        </p:nvSpPr>
        <p:spPr>
          <a:xfrm>
            <a:off x="6840358" y="5186000"/>
            <a:ext cx="2172600" cy="740700"/>
          </a:xfrm>
          <a:prstGeom prst="roundRect">
            <a:avLst>
              <a:gd fmla="val 16667" name="adj"/>
            </a:avLst>
          </a:prstGeom>
          <a:solidFill>
            <a:srgbClr val="B4A7D6"/>
          </a:solidFill>
          <a:ln cap="flat" cmpd="sng" w="9525">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900"/>
              <a:t>Conflict Indices</a:t>
            </a:r>
            <a:endParaRPr sz="1900"/>
          </a:p>
        </p:txBody>
      </p:sp>
      <p:cxnSp>
        <p:nvCxnSpPr>
          <p:cNvPr id="508" name="Google Shape;508;p58"/>
          <p:cNvCxnSpPr>
            <a:stCxn id="503" idx="2"/>
            <a:endCxn id="491" idx="3"/>
          </p:cNvCxnSpPr>
          <p:nvPr/>
        </p:nvCxnSpPr>
        <p:spPr>
          <a:xfrm rot="5400000">
            <a:off x="6637858" y="2474040"/>
            <a:ext cx="1938900" cy="638700"/>
          </a:xfrm>
          <a:prstGeom prst="curvedConnector2">
            <a:avLst/>
          </a:prstGeom>
          <a:noFill/>
          <a:ln cap="flat" cmpd="sng" w="9525">
            <a:solidFill>
              <a:schemeClr val="dk2"/>
            </a:solidFill>
            <a:prstDash val="solid"/>
            <a:round/>
            <a:headEnd len="med" w="med" type="stealth"/>
            <a:tailEnd len="med" w="med" type="none"/>
          </a:ln>
        </p:spPr>
      </p:cxnSp>
      <p:cxnSp>
        <p:nvCxnSpPr>
          <p:cNvPr id="509" name="Google Shape;509;p58"/>
          <p:cNvCxnSpPr>
            <a:stCxn id="504" idx="1"/>
            <a:endCxn id="491" idx="3"/>
          </p:cNvCxnSpPr>
          <p:nvPr/>
        </p:nvCxnSpPr>
        <p:spPr>
          <a:xfrm flipH="1">
            <a:off x="7288034" y="2528363"/>
            <a:ext cx="1155900" cy="1234500"/>
          </a:xfrm>
          <a:prstGeom prst="curvedConnector3">
            <a:avLst>
              <a:gd fmla="val 50000" name="adj1"/>
            </a:avLst>
          </a:prstGeom>
          <a:noFill/>
          <a:ln cap="flat" cmpd="sng" w="9525">
            <a:solidFill>
              <a:schemeClr val="dk2"/>
            </a:solidFill>
            <a:prstDash val="solid"/>
            <a:round/>
            <a:headEnd len="med" w="med" type="stealth"/>
            <a:tailEnd len="med" w="med" type="none"/>
          </a:ln>
        </p:spPr>
      </p:cxnSp>
      <p:cxnSp>
        <p:nvCxnSpPr>
          <p:cNvPr id="510" name="Google Shape;510;p58"/>
          <p:cNvCxnSpPr>
            <a:stCxn id="505" idx="1"/>
            <a:endCxn id="491" idx="3"/>
          </p:cNvCxnSpPr>
          <p:nvPr/>
        </p:nvCxnSpPr>
        <p:spPr>
          <a:xfrm flipH="1">
            <a:off x="7288025" y="3545275"/>
            <a:ext cx="2207100" cy="217500"/>
          </a:xfrm>
          <a:prstGeom prst="curvedConnector3">
            <a:avLst>
              <a:gd fmla="val 50002" name="adj1"/>
            </a:avLst>
          </a:prstGeom>
          <a:noFill/>
          <a:ln cap="flat" cmpd="sng" w="9525">
            <a:solidFill>
              <a:schemeClr val="dk2"/>
            </a:solidFill>
            <a:prstDash val="solid"/>
            <a:round/>
            <a:headEnd len="med" w="med" type="stealth"/>
            <a:tailEnd len="med" w="med" type="none"/>
          </a:ln>
        </p:spPr>
      </p:cxnSp>
      <p:cxnSp>
        <p:nvCxnSpPr>
          <p:cNvPr id="511" name="Google Shape;511;p58"/>
          <p:cNvCxnSpPr>
            <a:stCxn id="506" idx="1"/>
            <a:endCxn id="491" idx="3"/>
          </p:cNvCxnSpPr>
          <p:nvPr/>
        </p:nvCxnSpPr>
        <p:spPr>
          <a:xfrm rot="10800000">
            <a:off x="7287845" y="3762861"/>
            <a:ext cx="1725000" cy="900300"/>
          </a:xfrm>
          <a:prstGeom prst="curvedConnector3">
            <a:avLst>
              <a:gd fmla="val 50000" name="adj1"/>
            </a:avLst>
          </a:prstGeom>
          <a:noFill/>
          <a:ln cap="flat" cmpd="sng" w="9525">
            <a:solidFill>
              <a:schemeClr val="dk2"/>
            </a:solidFill>
            <a:prstDash val="solid"/>
            <a:round/>
            <a:headEnd len="med" w="med" type="stealth"/>
            <a:tailEnd len="med" w="med" type="none"/>
          </a:ln>
        </p:spPr>
      </p:cxnSp>
      <p:cxnSp>
        <p:nvCxnSpPr>
          <p:cNvPr id="512" name="Google Shape;512;p58"/>
          <p:cNvCxnSpPr>
            <a:stCxn id="507" idx="0"/>
            <a:endCxn id="491" idx="3"/>
          </p:cNvCxnSpPr>
          <p:nvPr/>
        </p:nvCxnSpPr>
        <p:spPr>
          <a:xfrm flipH="1" rot="5400000">
            <a:off x="6895708" y="4155050"/>
            <a:ext cx="1423200" cy="638700"/>
          </a:xfrm>
          <a:prstGeom prst="curvedConnector2">
            <a:avLst/>
          </a:prstGeom>
          <a:noFill/>
          <a:ln cap="flat" cmpd="sng" w="9525">
            <a:solidFill>
              <a:schemeClr val="dk2"/>
            </a:solidFill>
            <a:prstDash val="solid"/>
            <a:round/>
            <a:headEnd len="med" w="med" type="stealth"/>
            <a:tailEnd len="med" w="med" type="none"/>
          </a:ln>
        </p:spPr>
      </p:cxn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 name="Shape 516"/>
        <p:cNvGrpSpPr/>
        <p:nvPr/>
      </p:nvGrpSpPr>
      <p:grpSpPr>
        <a:xfrm>
          <a:off x="0" y="0"/>
          <a:ext cx="0" cy="0"/>
          <a:chOff x="0" y="0"/>
          <a:chExt cx="0" cy="0"/>
        </a:xfrm>
      </p:grpSpPr>
      <p:sp>
        <p:nvSpPr>
          <p:cNvPr id="517" name="Google Shape;517;p59"/>
          <p:cNvSpPr/>
          <p:nvPr/>
        </p:nvSpPr>
        <p:spPr>
          <a:xfrm>
            <a:off x="4793740" y="3232786"/>
            <a:ext cx="2494200" cy="1059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rPr b="1" lang="en-US" sz="3900"/>
              <a:t>GCAM</a:t>
            </a:r>
            <a:endParaRPr b="1" sz="3900"/>
          </a:p>
        </p:txBody>
      </p:sp>
      <p:sp>
        <p:nvSpPr>
          <p:cNvPr id="518" name="Google Shape;518;p59"/>
          <p:cNvSpPr txBox="1"/>
          <p:nvPr/>
        </p:nvSpPr>
        <p:spPr>
          <a:xfrm>
            <a:off x="524275" y="116761"/>
            <a:ext cx="3568200" cy="1059900"/>
          </a:xfrm>
          <a:prstGeom prst="rect">
            <a:avLst/>
          </a:prstGeom>
          <a:noFill/>
          <a:ln>
            <a:noFill/>
          </a:ln>
        </p:spPr>
        <p:txBody>
          <a:bodyPr anchorCtr="0" anchor="t" bIns="121900" lIns="121900" spcFirstLastPara="1" rIns="121900" wrap="square" tIns="121900">
            <a:noAutofit/>
          </a:bodyPr>
          <a:lstStyle/>
          <a:p>
            <a:pPr indent="0" lvl="0" marL="0" rtl="0" algn="ctr">
              <a:spcBef>
                <a:spcPts val="0"/>
              </a:spcBef>
              <a:spcAft>
                <a:spcPts val="0"/>
              </a:spcAft>
              <a:buNone/>
            </a:pPr>
            <a:r>
              <a:rPr lang="en-US" sz="2400">
                <a:solidFill>
                  <a:schemeClr val="dk2"/>
                </a:solidFill>
              </a:rPr>
              <a:t>Conflict and Catastrophe Inputs to Track Outputs</a:t>
            </a:r>
            <a:endParaRPr sz="2400">
              <a:solidFill>
                <a:schemeClr val="dk2"/>
              </a:solidFill>
            </a:endParaRPr>
          </a:p>
        </p:txBody>
      </p:sp>
      <p:sp>
        <p:nvSpPr>
          <p:cNvPr id="519" name="Google Shape;519;p59"/>
          <p:cNvSpPr txBox="1"/>
          <p:nvPr/>
        </p:nvSpPr>
        <p:spPr>
          <a:xfrm>
            <a:off x="5241402" y="241477"/>
            <a:ext cx="1599000" cy="623700"/>
          </a:xfrm>
          <a:prstGeom prst="rect">
            <a:avLst/>
          </a:prstGeom>
          <a:noFill/>
          <a:ln>
            <a:noFill/>
          </a:ln>
        </p:spPr>
        <p:txBody>
          <a:bodyPr anchorCtr="0" anchor="t" bIns="121900" lIns="121900" spcFirstLastPara="1" rIns="121900" wrap="square" tIns="121900">
            <a:noAutofit/>
          </a:bodyPr>
          <a:lstStyle/>
          <a:p>
            <a:pPr indent="0" lvl="0" marL="0" rtl="0" algn="ctr">
              <a:spcBef>
                <a:spcPts val="0"/>
              </a:spcBef>
              <a:spcAft>
                <a:spcPts val="0"/>
              </a:spcAft>
              <a:buNone/>
            </a:pPr>
            <a:r>
              <a:rPr b="1" lang="en-US" sz="3500">
                <a:solidFill>
                  <a:schemeClr val="dk2"/>
                </a:solidFill>
              </a:rPr>
              <a:t>OR</a:t>
            </a:r>
            <a:endParaRPr b="1" sz="3500">
              <a:solidFill>
                <a:schemeClr val="dk2"/>
              </a:solidFill>
            </a:endParaRPr>
          </a:p>
        </p:txBody>
      </p:sp>
      <p:sp>
        <p:nvSpPr>
          <p:cNvPr id="520" name="Google Shape;520;p59"/>
          <p:cNvSpPr txBox="1"/>
          <p:nvPr/>
        </p:nvSpPr>
        <p:spPr>
          <a:xfrm>
            <a:off x="8099399" y="23200"/>
            <a:ext cx="3568200" cy="1059900"/>
          </a:xfrm>
          <a:prstGeom prst="rect">
            <a:avLst/>
          </a:prstGeom>
          <a:noFill/>
          <a:ln>
            <a:noFill/>
          </a:ln>
        </p:spPr>
        <p:txBody>
          <a:bodyPr anchorCtr="0" anchor="t" bIns="121900" lIns="121900" spcFirstLastPara="1" rIns="121900" wrap="square" tIns="121900">
            <a:noAutofit/>
          </a:bodyPr>
          <a:lstStyle/>
          <a:p>
            <a:pPr indent="0" lvl="0" marL="0" rtl="0" algn="ctr">
              <a:spcBef>
                <a:spcPts val="0"/>
              </a:spcBef>
              <a:spcAft>
                <a:spcPts val="0"/>
              </a:spcAft>
              <a:buNone/>
            </a:pPr>
            <a:r>
              <a:rPr lang="en-US" sz="2400">
                <a:solidFill>
                  <a:schemeClr val="dk2"/>
                </a:solidFill>
              </a:rPr>
              <a:t>Conflict and Catastrophe Analysis of Outputs</a:t>
            </a:r>
            <a:endParaRPr sz="2400">
              <a:solidFill>
                <a:schemeClr val="dk2"/>
              </a:solidFill>
            </a:endParaRPr>
          </a:p>
        </p:txBody>
      </p:sp>
      <p:sp>
        <p:nvSpPr>
          <p:cNvPr id="521" name="Google Shape;521;p59"/>
          <p:cNvSpPr/>
          <p:nvPr/>
        </p:nvSpPr>
        <p:spPr>
          <a:xfrm>
            <a:off x="2420935" y="1464192"/>
            <a:ext cx="2172600" cy="740700"/>
          </a:xfrm>
          <a:prstGeom prst="roundRect">
            <a:avLst>
              <a:gd fmla="val 16667" name="adj"/>
            </a:avLst>
          </a:prstGeom>
          <a:solidFill>
            <a:srgbClr val="D9EAD3"/>
          </a:solidFill>
          <a:ln cap="flat" cmpd="sng" w="9525">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900"/>
              <a:t>Extreme Droughts</a:t>
            </a:r>
            <a:endParaRPr sz="1900"/>
          </a:p>
        </p:txBody>
      </p:sp>
      <p:sp>
        <p:nvSpPr>
          <p:cNvPr id="522" name="Google Shape;522;p59"/>
          <p:cNvSpPr/>
          <p:nvPr/>
        </p:nvSpPr>
        <p:spPr>
          <a:xfrm>
            <a:off x="919106" y="2376321"/>
            <a:ext cx="2172600" cy="740700"/>
          </a:xfrm>
          <a:prstGeom prst="roundRect">
            <a:avLst>
              <a:gd fmla="val 16667" name="adj"/>
            </a:avLst>
          </a:prstGeom>
          <a:solidFill>
            <a:srgbClr val="EA9999"/>
          </a:solidFill>
          <a:ln cap="flat" cmpd="sng" w="9525">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900"/>
              <a:t>Long-term War</a:t>
            </a:r>
            <a:endParaRPr sz="1900"/>
          </a:p>
        </p:txBody>
      </p:sp>
      <p:sp>
        <p:nvSpPr>
          <p:cNvPr id="523" name="Google Shape;523;p59"/>
          <p:cNvSpPr/>
          <p:nvPr/>
        </p:nvSpPr>
        <p:spPr>
          <a:xfrm>
            <a:off x="647513" y="3534676"/>
            <a:ext cx="2172600" cy="740700"/>
          </a:xfrm>
          <a:prstGeom prst="roundRect">
            <a:avLst>
              <a:gd fmla="val 16667" name="adj"/>
            </a:avLst>
          </a:prstGeom>
          <a:solidFill>
            <a:srgbClr val="B4A7D6"/>
          </a:solidFill>
          <a:ln cap="flat" cmpd="sng" w="9525">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900"/>
              <a:t>Apocalypse Simulation</a:t>
            </a:r>
            <a:endParaRPr sz="1900"/>
          </a:p>
        </p:txBody>
      </p:sp>
      <p:sp>
        <p:nvSpPr>
          <p:cNvPr id="524" name="Google Shape;524;p59"/>
          <p:cNvSpPr/>
          <p:nvPr/>
        </p:nvSpPr>
        <p:spPr>
          <a:xfrm>
            <a:off x="1818728" y="4693032"/>
            <a:ext cx="2172600" cy="740700"/>
          </a:xfrm>
          <a:prstGeom prst="roundRect">
            <a:avLst>
              <a:gd fmla="val 16667" name="adj"/>
            </a:avLst>
          </a:prstGeom>
          <a:solidFill>
            <a:srgbClr val="A4C2F4"/>
          </a:solidFill>
          <a:ln cap="flat" cmpd="sng" w="9525">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900"/>
              <a:t>Civil Unrest</a:t>
            </a:r>
            <a:endParaRPr sz="1900"/>
          </a:p>
        </p:txBody>
      </p:sp>
      <p:cxnSp>
        <p:nvCxnSpPr>
          <p:cNvPr id="525" name="Google Shape;525;p59"/>
          <p:cNvCxnSpPr>
            <a:stCxn id="521" idx="2"/>
            <a:endCxn id="517" idx="1"/>
          </p:cNvCxnSpPr>
          <p:nvPr/>
        </p:nvCxnSpPr>
        <p:spPr>
          <a:xfrm flipH="1" rot="-5400000">
            <a:off x="3371485" y="2340642"/>
            <a:ext cx="1557900" cy="1286400"/>
          </a:xfrm>
          <a:prstGeom prst="curvedConnector2">
            <a:avLst/>
          </a:prstGeom>
          <a:noFill/>
          <a:ln cap="flat" cmpd="sng" w="9525">
            <a:solidFill>
              <a:schemeClr val="dk2"/>
            </a:solidFill>
            <a:prstDash val="solid"/>
            <a:round/>
            <a:headEnd len="med" w="med" type="none"/>
            <a:tailEnd len="med" w="med" type="stealth"/>
          </a:ln>
        </p:spPr>
      </p:cxnSp>
      <p:cxnSp>
        <p:nvCxnSpPr>
          <p:cNvPr id="526" name="Google Shape;526;p59"/>
          <p:cNvCxnSpPr>
            <a:stCxn id="522" idx="3"/>
            <a:endCxn id="517" idx="1"/>
          </p:cNvCxnSpPr>
          <p:nvPr/>
        </p:nvCxnSpPr>
        <p:spPr>
          <a:xfrm>
            <a:off x="3091706" y="2746671"/>
            <a:ext cx="1701900" cy="1016100"/>
          </a:xfrm>
          <a:prstGeom prst="curvedConnector3">
            <a:avLst>
              <a:gd fmla="val 38380" name="adj1"/>
            </a:avLst>
          </a:prstGeom>
          <a:noFill/>
          <a:ln cap="flat" cmpd="sng" w="9525">
            <a:solidFill>
              <a:schemeClr val="dk2"/>
            </a:solidFill>
            <a:prstDash val="solid"/>
            <a:round/>
            <a:headEnd len="med" w="med" type="none"/>
            <a:tailEnd len="med" w="med" type="stealth"/>
          </a:ln>
        </p:spPr>
      </p:cxnSp>
      <p:cxnSp>
        <p:nvCxnSpPr>
          <p:cNvPr id="527" name="Google Shape;527;p59"/>
          <p:cNvCxnSpPr>
            <a:stCxn id="523" idx="3"/>
            <a:endCxn id="517" idx="1"/>
          </p:cNvCxnSpPr>
          <p:nvPr/>
        </p:nvCxnSpPr>
        <p:spPr>
          <a:xfrm flipH="1" rot="10800000">
            <a:off x="2820113" y="3762826"/>
            <a:ext cx="1973700" cy="142200"/>
          </a:xfrm>
          <a:prstGeom prst="curvedConnector3">
            <a:avLst>
              <a:gd fmla="val 49997" name="adj1"/>
            </a:avLst>
          </a:prstGeom>
          <a:noFill/>
          <a:ln cap="flat" cmpd="sng" w="9525">
            <a:solidFill>
              <a:schemeClr val="dk2"/>
            </a:solidFill>
            <a:prstDash val="solid"/>
            <a:round/>
            <a:headEnd len="med" w="med" type="none"/>
            <a:tailEnd len="med" w="med" type="stealth"/>
          </a:ln>
        </p:spPr>
      </p:cxnSp>
      <p:cxnSp>
        <p:nvCxnSpPr>
          <p:cNvPr id="528" name="Google Shape;528;p59"/>
          <p:cNvCxnSpPr>
            <a:stCxn id="524" idx="3"/>
            <a:endCxn id="517" idx="1"/>
          </p:cNvCxnSpPr>
          <p:nvPr/>
        </p:nvCxnSpPr>
        <p:spPr>
          <a:xfrm flipH="1" rot="10800000">
            <a:off x="3991328" y="3762882"/>
            <a:ext cx="802500" cy="1300500"/>
          </a:xfrm>
          <a:prstGeom prst="curvedConnector3">
            <a:avLst>
              <a:gd fmla="val 49998" name="adj1"/>
            </a:avLst>
          </a:prstGeom>
          <a:noFill/>
          <a:ln cap="flat" cmpd="sng" w="9525">
            <a:solidFill>
              <a:schemeClr val="dk2"/>
            </a:solidFill>
            <a:prstDash val="solid"/>
            <a:round/>
            <a:headEnd len="med" w="med" type="none"/>
            <a:tailEnd len="med" w="med" type="stealth"/>
          </a:ln>
        </p:spPr>
      </p:cxnSp>
      <p:sp>
        <p:nvSpPr>
          <p:cNvPr id="529" name="Google Shape;529;p59"/>
          <p:cNvSpPr/>
          <p:nvPr/>
        </p:nvSpPr>
        <p:spPr>
          <a:xfrm>
            <a:off x="6840358" y="1083240"/>
            <a:ext cx="2172600" cy="740700"/>
          </a:xfrm>
          <a:prstGeom prst="roundRect">
            <a:avLst>
              <a:gd fmla="val 16667" name="adj"/>
            </a:avLst>
          </a:prstGeom>
          <a:solidFill>
            <a:srgbClr val="D9EAD3"/>
          </a:solidFill>
          <a:ln cap="flat" cmpd="sng" w="9525">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900"/>
              <a:t>Indicators of Water Insecurity</a:t>
            </a:r>
            <a:endParaRPr sz="1900"/>
          </a:p>
        </p:txBody>
      </p:sp>
      <p:sp>
        <p:nvSpPr>
          <p:cNvPr id="530" name="Google Shape;530;p59"/>
          <p:cNvSpPr/>
          <p:nvPr/>
        </p:nvSpPr>
        <p:spPr>
          <a:xfrm>
            <a:off x="8443934" y="2158013"/>
            <a:ext cx="2172600" cy="740700"/>
          </a:xfrm>
          <a:prstGeom prst="roundRect">
            <a:avLst>
              <a:gd fmla="val 16667" name="adj"/>
            </a:avLst>
          </a:prstGeom>
          <a:solidFill>
            <a:srgbClr val="C9DAF8"/>
          </a:solidFill>
          <a:ln cap="flat" cmpd="sng" w="9525">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900"/>
              <a:t>Indicators of Food Insecurity</a:t>
            </a:r>
            <a:endParaRPr sz="1900"/>
          </a:p>
        </p:txBody>
      </p:sp>
      <p:sp>
        <p:nvSpPr>
          <p:cNvPr id="531" name="Google Shape;531;p59"/>
          <p:cNvSpPr/>
          <p:nvPr/>
        </p:nvSpPr>
        <p:spPr>
          <a:xfrm>
            <a:off x="9495125" y="3117025"/>
            <a:ext cx="2172600" cy="856500"/>
          </a:xfrm>
          <a:prstGeom prst="roundRect">
            <a:avLst>
              <a:gd fmla="val 16667" name="adj"/>
            </a:avLst>
          </a:prstGeom>
          <a:solidFill>
            <a:srgbClr val="EA9999"/>
          </a:solidFill>
          <a:ln cap="flat" cmpd="sng" w="9525">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900"/>
              <a:t>Indicators of Energy Insecurity</a:t>
            </a:r>
            <a:endParaRPr sz="1900"/>
          </a:p>
        </p:txBody>
      </p:sp>
      <p:sp>
        <p:nvSpPr>
          <p:cNvPr id="532" name="Google Shape;532;p59"/>
          <p:cNvSpPr/>
          <p:nvPr/>
        </p:nvSpPr>
        <p:spPr>
          <a:xfrm>
            <a:off x="9012845" y="4292811"/>
            <a:ext cx="2172600" cy="740700"/>
          </a:xfrm>
          <a:prstGeom prst="roundRect">
            <a:avLst>
              <a:gd fmla="val 16667" name="adj"/>
            </a:avLst>
          </a:prstGeom>
          <a:solidFill>
            <a:srgbClr val="FFE599"/>
          </a:solidFill>
          <a:ln cap="flat" cmpd="sng" w="9525">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900"/>
              <a:t>Elevated risk of instability</a:t>
            </a:r>
            <a:endParaRPr sz="1900"/>
          </a:p>
        </p:txBody>
      </p:sp>
      <p:sp>
        <p:nvSpPr>
          <p:cNvPr id="533" name="Google Shape;533;p59"/>
          <p:cNvSpPr/>
          <p:nvPr/>
        </p:nvSpPr>
        <p:spPr>
          <a:xfrm>
            <a:off x="6840358" y="5186000"/>
            <a:ext cx="2172600" cy="740700"/>
          </a:xfrm>
          <a:prstGeom prst="roundRect">
            <a:avLst>
              <a:gd fmla="val 16667" name="adj"/>
            </a:avLst>
          </a:prstGeom>
          <a:solidFill>
            <a:srgbClr val="B4A7D6"/>
          </a:solidFill>
          <a:ln cap="flat" cmpd="sng" w="9525">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900"/>
              <a:t>Conflict Indices</a:t>
            </a:r>
            <a:endParaRPr sz="1900"/>
          </a:p>
        </p:txBody>
      </p:sp>
      <p:cxnSp>
        <p:nvCxnSpPr>
          <p:cNvPr id="534" name="Google Shape;534;p59"/>
          <p:cNvCxnSpPr>
            <a:stCxn id="529" idx="2"/>
            <a:endCxn id="517" idx="3"/>
          </p:cNvCxnSpPr>
          <p:nvPr/>
        </p:nvCxnSpPr>
        <p:spPr>
          <a:xfrm rot="5400000">
            <a:off x="6637858" y="2474040"/>
            <a:ext cx="1938900" cy="638700"/>
          </a:xfrm>
          <a:prstGeom prst="curvedConnector2">
            <a:avLst/>
          </a:prstGeom>
          <a:noFill/>
          <a:ln cap="flat" cmpd="sng" w="9525">
            <a:solidFill>
              <a:schemeClr val="dk2"/>
            </a:solidFill>
            <a:prstDash val="solid"/>
            <a:round/>
            <a:headEnd len="med" w="med" type="stealth"/>
            <a:tailEnd len="med" w="med" type="none"/>
          </a:ln>
        </p:spPr>
      </p:cxnSp>
      <p:cxnSp>
        <p:nvCxnSpPr>
          <p:cNvPr id="535" name="Google Shape;535;p59"/>
          <p:cNvCxnSpPr>
            <a:stCxn id="530" idx="1"/>
            <a:endCxn id="517" idx="3"/>
          </p:cNvCxnSpPr>
          <p:nvPr/>
        </p:nvCxnSpPr>
        <p:spPr>
          <a:xfrm flipH="1">
            <a:off x="7288034" y="2528363"/>
            <a:ext cx="1155900" cy="1234500"/>
          </a:xfrm>
          <a:prstGeom prst="curvedConnector3">
            <a:avLst>
              <a:gd fmla="val 50000" name="adj1"/>
            </a:avLst>
          </a:prstGeom>
          <a:noFill/>
          <a:ln cap="flat" cmpd="sng" w="9525">
            <a:solidFill>
              <a:schemeClr val="dk2"/>
            </a:solidFill>
            <a:prstDash val="solid"/>
            <a:round/>
            <a:headEnd len="med" w="med" type="stealth"/>
            <a:tailEnd len="med" w="med" type="none"/>
          </a:ln>
        </p:spPr>
      </p:cxnSp>
      <p:cxnSp>
        <p:nvCxnSpPr>
          <p:cNvPr id="536" name="Google Shape;536;p59"/>
          <p:cNvCxnSpPr>
            <a:stCxn id="531" idx="1"/>
            <a:endCxn id="517" idx="3"/>
          </p:cNvCxnSpPr>
          <p:nvPr/>
        </p:nvCxnSpPr>
        <p:spPr>
          <a:xfrm flipH="1">
            <a:off x="7288025" y="3545275"/>
            <a:ext cx="2207100" cy="217500"/>
          </a:xfrm>
          <a:prstGeom prst="curvedConnector3">
            <a:avLst>
              <a:gd fmla="val 50002" name="adj1"/>
            </a:avLst>
          </a:prstGeom>
          <a:noFill/>
          <a:ln cap="flat" cmpd="sng" w="9525">
            <a:solidFill>
              <a:schemeClr val="dk2"/>
            </a:solidFill>
            <a:prstDash val="solid"/>
            <a:round/>
            <a:headEnd len="med" w="med" type="stealth"/>
            <a:tailEnd len="med" w="med" type="none"/>
          </a:ln>
        </p:spPr>
      </p:cxnSp>
      <p:cxnSp>
        <p:nvCxnSpPr>
          <p:cNvPr id="537" name="Google Shape;537;p59"/>
          <p:cNvCxnSpPr>
            <a:stCxn id="532" idx="1"/>
            <a:endCxn id="517" idx="3"/>
          </p:cNvCxnSpPr>
          <p:nvPr/>
        </p:nvCxnSpPr>
        <p:spPr>
          <a:xfrm rot="10800000">
            <a:off x="7287845" y="3762861"/>
            <a:ext cx="1725000" cy="900300"/>
          </a:xfrm>
          <a:prstGeom prst="curvedConnector3">
            <a:avLst>
              <a:gd fmla="val 50000" name="adj1"/>
            </a:avLst>
          </a:prstGeom>
          <a:noFill/>
          <a:ln cap="flat" cmpd="sng" w="9525">
            <a:solidFill>
              <a:schemeClr val="dk2"/>
            </a:solidFill>
            <a:prstDash val="solid"/>
            <a:round/>
            <a:headEnd len="med" w="med" type="stealth"/>
            <a:tailEnd len="med" w="med" type="none"/>
          </a:ln>
        </p:spPr>
      </p:cxnSp>
      <p:cxnSp>
        <p:nvCxnSpPr>
          <p:cNvPr id="538" name="Google Shape;538;p59"/>
          <p:cNvCxnSpPr>
            <a:stCxn id="533" idx="0"/>
            <a:endCxn id="517" idx="3"/>
          </p:cNvCxnSpPr>
          <p:nvPr/>
        </p:nvCxnSpPr>
        <p:spPr>
          <a:xfrm flipH="1" rot="5400000">
            <a:off x="6895708" y="4155050"/>
            <a:ext cx="1423200" cy="638700"/>
          </a:xfrm>
          <a:prstGeom prst="curvedConnector2">
            <a:avLst/>
          </a:prstGeom>
          <a:noFill/>
          <a:ln cap="flat" cmpd="sng" w="9525">
            <a:solidFill>
              <a:schemeClr val="dk2"/>
            </a:solidFill>
            <a:prstDash val="solid"/>
            <a:round/>
            <a:headEnd len="med" w="med" type="stealth"/>
            <a:tailEnd len="med" w="med" type="none"/>
          </a:ln>
        </p:spPr>
      </p:cxnSp>
      <p:sp>
        <p:nvSpPr>
          <p:cNvPr id="539" name="Google Shape;539;p59"/>
          <p:cNvSpPr/>
          <p:nvPr/>
        </p:nvSpPr>
        <p:spPr>
          <a:xfrm>
            <a:off x="5560025" y="116750"/>
            <a:ext cx="6293400" cy="6491400"/>
          </a:xfrm>
          <a:prstGeom prst="roundRect">
            <a:avLst>
              <a:gd fmla="val 16667" name="adj"/>
            </a:avLst>
          </a:prstGeom>
          <a:solidFill>
            <a:srgbClr val="FFFFFF">
              <a:alpha val="775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highlight>
                <a:schemeClr val="lt1"/>
              </a:highlight>
            </a:endParaRPr>
          </a:p>
        </p:txBody>
      </p:sp>
      <p:sp>
        <p:nvSpPr>
          <p:cNvPr id="540" name="Google Shape;540;p59"/>
          <p:cNvSpPr txBox="1"/>
          <p:nvPr/>
        </p:nvSpPr>
        <p:spPr>
          <a:xfrm>
            <a:off x="6406900" y="2608225"/>
            <a:ext cx="53286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7200">
                <a:solidFill>
                  <a:srgbClr val="CC0000"/>
                </a:solidFill>
              </a:rPr>
              <a:t>Question</a:t>
            </a:r>
            <a:r>
              <a:rPr b="1" lang="en-US" sz="7200">
                <a:solidFill>
                  <a:srgbClr val="CC0000"/>
                </a:solidFill>
              </a:rPr>
              <a:t> 1</a:t>
            </a:r>
            <a:endParaRPr b="1" sz="7200">
              <a:solidFill>
                <a:srgbClr val="CC0000"/>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4" name="Shape 544"/>
        <p:cNvGrpSpPr/>
        <p:nvPr/>
      </p:nvGrpSpPr>
      <p:grpSpPr>
        <a:xfrm>
          <a:off x="0" y="0"/>
          <a:ext cx="0" cy="0"/>
          <a:chOff x="0" y="0"/>
          <a:chExt cx="0" cy="0"/>
        </a:xfrm>
      </p:grpSpPr>
      <p:sp>
        <p:nvSpPr>
          <p:cNvPr id="545" name="Google Shape;545;p60"/>
          <p:cNvSpPr/>
          <p:nvPr/>
        </p:nvSpPr>
        <p:spPr>
          <a:xfrm>
            <a:off x="4793740" y="3232786"/>
            <a:ext cx="2494200" cy="1059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rPr b="1" lang="en-US" sz="3900"/>
              <a:t>GCAM</a:t>
            </a:r>
            <a:endParaRPr b="1" sz="3900"/>
          </a:p>
        </p:txBody>
      </p:sp>
      <p:sp>
        <p:nvSpPr>
          <p:cNvPr id="546" name="Google Shape;546;p60"/>
          <p:cNvSpPr txBox="1"/>
          <p:nvPr/>
        </p:nvSpPr>
        <p:spPr>
          <a:xfrm>
            <a:off x="524275" y="116761"/>
            <a:ext cx="3568200" cy="1059900"/>
          </a:xfrm>
          <a:prstGeom prst="rect">
            <a:avLst/>
          </a:prstGeom>
          <a:noFill/>
          <a:ln>
            <a:noFill/>
          </a:ln>
        </p:spPr>
        <p:txBody>
          <a:bodyPr anchorCtr="0" anchor="t" bIns="121900" lIns="121900" spcFirstLastPara="1" rIns="121900" wrap="square" tIns="121900">
            <a:noAutofit/>
          </a:bodyPr>
          <a:lstStyle/>
          <a:p>
            <a:pPr indent="0" lvl="0" marL="0" rtl="0" algn="ctr">
              <a:spcBef>
                <a:spcPts val="0"/>
              </a:spcBef>
              <a:spcAft>
                <a:spcPts val="0"/>
              </a:spcAft>
              <a:buNone/>
            </a:pPr>
            <a:r>
              <a:rPr lang="en-US" sz="2400">
                <a:solidFill>
                  <a:schemeClr val="dk2"/>
                </a:solidFill>
              </a:rPr>
              <a:t>Conflict and Catastrophe Inputs to Track Outputs</a:t>
            </a:r>
            <a:endParaRPr sz="2400">
              <a:solidFill>
                <a:schemeClr val="dk2"/>
              </a:solidFill>
            </a:endParaRPr>
          </a:p>
        </p:txBody>
      </p:sp>
      <p:sp>
        <p:nvSpPr>
          <p:cNvPr id="547" name="Google Shape;547;p60"/>
          <p:cNvSpPr txBox="1"/>
          <p:nvPr/>
        </p:nvSpPr>
        <p:spPr>
          <a:xfrm>
            <a:off x="5241402" y="241477"/>
            <a:ext cx="1599000" cy="623700"/>
          </a:xfrm>
          <a:prstGeom prst="rect">
            <a:avLst/>
          </a:prstGeom>
          <a:noFill/>
          <a:ln>
            <a:noFill/>
          </a:ln>
        </p:spPr>
        <p:txBody>
          <a:bodyPr anchorCtr="0" anchor="t" bIns="121900" lIns="121900" spcFirstLastPara="1" rIns="121900" wrap="square" tIns="121900">
            <a:noAutofit/>
          </a:bodyPr>
          <a:lstStyle/>
          <a:p>
            <a:pPr indent="0" lvl="0" marL="0" rtl="0" algn="ctr">
              <a:spcBef>
                <a:spcPts val="0"/>
              </a:spcBef>
              <a:spcAft>
                <a:spcPts val="0"/>
              </a:spcAft>
              <a:buNone/>
            </a:pPr>
            <a:r>
              <a:rPr b="1" lang="en-US" sz="3500">
                <a:solidFill>
                  <a:schemeClr val="dk2"/>
                </a:solidFill>
              </a:rPr>
              <a:t>OR</a:t>
            </a:r>
            <a:endParaRPr b="1" sz="3500">
              <a:solidFill>
                <a:schemeClr val="dk2"/>
              </a:solidFill>
            </a:endParaRPr>
          </a:p>
        </p:txBody>
      </p:sp>
      <p:sp>
        <p:nvSpPr>
          <p:cNvPr id="548" name="Google Shape;548;p60"/>
          <p:cNvSpPr txBox="1"/>
          <p:nvPr/>
        </p:nvSpPr>
        <p:spPr>
          <a:xfrm>
            <a:off x="8099399" y="23200"/>
            <a:ext cx="3568200" cy="1059900"/>
          </a:xfrm>
          <a:prstGeom prst="rect">
            <a:avLst/>
          </a:prstGeom>
          <a:noFill/>
          <a:ln>
            <a:noFill/>
          </a:ln>
        </p:spPr>
        <p:txBody>
          <a:bodyPr anchorCtr="0" anchor="t" bIns="121900" lIns="121900" spcFirstLastPara="1" rIns="121900" wrap="square" tIns="121900">
            <a:noAutofit/>
          </a:bodyPr>
          <a:lstStyle/>
          <a:p>
            <a:pPr indent="0" lvl="0" marL="0" rtl="0" algn="ctr">
              <a:spcBef>
                <a:spcPts val="0"/>
              </a:spcBef>
              <a:spcAft>
                <a:spcPts val="0"/>
              </a:spcAft>
              <a:buNone/>
            </a:pPr>
            <a:r>
              <a:rPr lang="en-US" sz="2400">
                <a:solidFill>
                  <a:schemeClr val="dk2"/>
                </a:solidFill>
              </a:rPr>
              <a:t>Conflict and Catastrophe Analysis of Outputs</a:t>
            </a:r>
            <a:endParaRPr sz="2400">
              <a:solidFill>
                <a:schemeClr val="dk2"/>
              </a:solidFill>
            </a:endParaRPr>
          </a:p>
        </p:txBody>
      </p:sp>
      <p:sp>
        <p:nvSpPr>
          <p:cNvPr id="549" name="Google Shape;549;p60"/>
          <p:cNvSpPr/>
          <p:nvPr/>
        </p:nvSpPr>
        <p:spPr>
          <a:xfrm>
            <a:off x="2420935" y="1464192"/>
            <a:ext cx="2172600" cy="740700"/>
          </a:xfrm>
          <a:prstGeom prst="roundRect">
            <a:avLst>
              <a:gd fmla="val 16667" name="adj"/>
            </a:avLst>
          </a:prstGeom>
          <a:solidFill>
            <a:srgbClr val="D9EAD3"/>
          </a:solidFill>
          <a:ln cap="flat" cmpd="sng" w="9525">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900"/>
              <a:t>Extreme Droughts</a:t>
            </a:r>
            <a:endParaRPr sz="1900"/>
          </a:p>
        </p:txBody>
      </p:sp>
      <p:sp>
        <p:nvSpPr>
          <p:cNvPr id="550" name="Google Shape;550;p60"/>
          <p:cNvSpPr/>
          <p:nvPr/>
        </p:nvSpPr>
        <p:spPr>
          <a:xfrm>
            <a:off x="919106" y="2376321"/>
            <a:ext cx="2172600" cy="740700"/>
          </a:xfrm>
          <a:prstGeom prst="roundRect">
            <a:avLst>
              <a:gd fmla="val 16667" name="adj"/>
            </a:avLst>
          </a:prstGeom>
          <a:solidFill>
            <a:srgbClr val="EA9999"/>
          </a:solidFill>
          <a:ln cap="flat" cmpd="sng" w="9525">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900"/>
              <a:t>Long-term War</a:t>
            </a:r>
            <a:endParaRPr sz="1900"/>
          </a:p>
        </p:txBody>
      </p:sp>
      <p:sp>
        <p:nvSpPr>
          <p:cNvPr id="551" name="Google Shape;551;p60"/>
          <p:cNvSpPr/>
          <p:nvPr/>
        </p:nvSpPr>
        <p:spPr>
          <a:xfrm>
            <a:off x="647513" y="3534676"/>
            <a:ext cx="2172600" cy="740700"/>
          </a:xfrm>
          <a:prstGeom prst="roundRect">
            <a:avLst>
              <a:gd fmla="val 16667" name="adj"/>
            </a:avLst>
          </a:prstGeom>
          <a:solidFill>
            <a:srgbClr val="B4A7D6"/>
          </a:solidFill>
          <a:ln cap="flat" cmpd="sng" w="9525">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900"/>
              <a:t>Apocalypse Simulation</a:t>
            </a:r>
            <a:endParaRPr sz="1900"/>
          </a:p>
        </p:txBody>
      </p:sp>
      <p:sp>
        <p:nvSpPr>
          <p:cNvPr id="552" name="Google Shape;552;p60"/>
          <p:cNvSpPr/>
          <p:nvPr/>
        </p:nvSpPr>
        <p:spPr>
          <a:xfrm>
            <a:off x="1818728" y="4693032"/>
            <a:ext cx="2172600" cy="740700"/>
          </a:xfrm>
          <a:prstGeom prst="roundRect">
            <a:avLst>
              <a:gd fmla="val 16667" name="adj"/>
            </a:avLst>
          </a:prstGeom>
          <a:solidFill>
            <a:srgbClr val="A4C2F4"/>
          </a:solidFill>
          <a:ln cap="flat" cmpd="sng" w="9525">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900"/>
              <a:t>Civil Unrest</a:t>
            </a:r>
            <a:endParaRPr sz="1900"/>
          </a:p>
        </p:txBody>
      </p:sp>
      <p:cxnSp>
        <p:nvCxnSpPr>
          <p:cNvPr id="553" name="Google Shape;553;p60"/>
          <p:cNvCxnSpPr>
            <a:stCxn id="549" idx="2"/>
            <a:endCxn id="545" idx="1"/>
          </p:cNvCxnSpPr>
          <p:nvPr/>
        </p:nvCxnSpPr>
        <p:spPr>
          <a:xfrm flipH="1" rot="-5400000">
            <a:off x="3371485" y="2340642"/>
            <a:ext cx="1557900" cy="1286400"/>
          </a:xfrm>
          <a:prstGeom prst="curvedConnector2">
            <a:avLst/>
          </a:prstGeom>
          <a:noFill/>
          <a:ln cap="flat" cmpd="sng" w="9525">
            <a:solidFill>
              <a:schemeClr val="dk2"/>
            </a:solidFill>
            <a:prstDash val="solid"/>
            <a:round/>
            <a:headEnd len="med" w="med" type="none"/>
            <a:tailEnd len="med" w="med" type="stealth"/>
          </a:ln>
        </p:spPr>
      </p:cxnSp>
      <p:cxnSp>
        <p:nvCxnSpPr>
          <p:cNvPr id="554" name="Google Shape;554;p60"/>
          <p:cNvCxnSpPr>
            <a:stCxn id="550" idx="3"/>
            <a:endCxn id="545" idx="1"/>
          </p:cNvCxnSpPr>
          <p:nvPr/>
        </p:nvCxnSpPr>
        <p:spPr>
          <a:xfrm>
            <a:off x="3091706" y="2746671"/>
            <a:ext cx="1701900" cy="1016100"/>
          </a:xfrm>
          <a:prstGeom prst="curvedConnector3">
            <a:avLst>
              <a:gd fmla="val 38380" name="adj1"/>
            </a:avLst>
          </a:prstGeom>
          <a:noFill/>
          <a:ln cap="flat" cmpd="sng" w="9525">
            <a:solidFill>
              <a:schemeClr val="dk2"/>
            </a:solidFill>
            <a:prstDash val="solid"/>
            <a:round/>
            <a:headEnd len="med" w="med" type="none"/>
            <a:tailEnd len="med" w="med" type="stealth"/>
          </a:ln>
        </p:spPr>
      </p:cxnSp>
      <p:cxnSp>
        <p:nvCxnSpPr>
          <p:cNvPr id="555" name="Google Shape;555;p60"/>
          <p:cNvCxnSpPr>
            <a:stCxn id="551" idx="3"/>
            <a:endCxn id="545" idx="1"/>
          </p:cNvCxnSpPr>
          <p:nvPr/>
        </p:nvCxnSpPr>
        <p:spPr>
          <a:xfrm flipH="1" rot="10800000">
            <a:off x="2820113" y="3762826"/>
            <a:ext cx="1973700" cy="142200"/>
          </a:xfrm>
          <a:prstGeom prst="curvedConnector3">
            <a:avLst>
              <a:gd fmla="val 49997" name="adj1"/>
            </a:avLst>
          </a:prstGeom>
          <a:noFill/>
          <a:ln cap="flat" cmpd="sng" w="9525">
            <a:solidFill>
              <a:schemeClr val="dk2"/>
            </a:solidFill>
            <a:prstDash val="solid"/>
            <a:round/>
            <a:headEnd len="med" w="med" type="none"/>
            <a:tailEnd len="med" w="med" type="stealth"/>
          </a:ln>
        </p:spPr>
      </p:cxnSp>
      <p:cxnSp>
        <p:nvCxnSpPr>
          <p:cNvPr id="556" name="Google Shape;556;p60"/>
          <p:cNvCxnSpPr>
            <a:stCxn id="552" idx="3"/>
            <a:endCxn id="545" idx="1"/>
          </p:cNvCxnSpPr>
          <p:nvPr/>
        </p:nvCxnSpPr>
        <p:spPr>
          <a:xfrm flipH="1" rot="10800000">
            <a:off x="3991328" y="3762882"/>
            <a:ext cx="802500" cy="1300500"/>
          </a:xfrm>
          <a:prstGeom prst="curvedConnector3">
            <a:avLst>
              <a:gd fmla="val 49998" name="adj1"/>
            </a:avLst>
          </a:prstGeom>
          <a:noFill/>
          <a:ln cap="flat" cmpd="sng" w="9525">
            <a:solidFill>
              <a:schemeClr val="dk2"/>
            </a:solidFill>
            <a:prstDash val="solid"/>
            <a:round/>
            <a:headEnd len="med" w="med" type="none"/>
            <a:tailEnd len="med" w="med" type="stealth"/>
          </a:ln>
        </p:spPr>
      </p:cxnSp>
      <p:sp>
        <p:nvSpPr>
          <p:cNvPr id="557" name="Google Shape;557;p60"/>
          <p:cNvSpPr/>
          <p:nvPr/>
        </p:nvSpPr>
        <p:spPr>
          <a:xfrm>
            <a:off x="6840358" y="1083240"/>
            <a:ext cx="2172600" cy="740700"/>
          </a:xfrm>
          <a:prstGeom prst="roundRect">
            <a:avLst>
              <a:gd fmla="val 16667" name="adj"/>
            </a:avLst>
          </a:prstGeom>
          <a:solidFill>
            <a:srgbClr val="D9EAD3"/>
          </a:solidFill>
          <a:ln cap="flat" cmpd="sng" w="9525">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900"/>
              <a:t>Indicators of Water Insecurity</a:t>
            </a:r>
            <a:endParaRPr sz="1900"/>
          </a:p>
        </p:txBody>
      </p:sp>
      <p:sp>
        <p:nvSpPr>
          <p:cNvPr id="558" name="Google Shape;558;p60"/>
          <p:cNvSpPr/>
          <p:nvPr/>
        </p:nvSpPr>
        <p:spPr>
          <a:xfrm>
            <a:off x="8443934" y="2158013"/>
            <a:ext cx="2172600" cy="740700"/>
          </a:xfrm>
          <a:prstGeom prst="roundRect">
            <a:avLst>
              <a:gd fmla="val 16667" name="adj"/>
            </a:avLst>
          </a:prstGeom>
          <a:solidFill>
            <a:srgbClr val="C9DAF8"/>
          </a:solidFill>
          <a:ln cap="flat" cmpd="sng" w="9525">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900"/>
              <a:t>Indicators of Food Insecurity</a:t>
            </a:r>
            <a:endParaRPr sz="1900"/>
          </a:p>
        </p:txBody>
      </p:sp>
      <p:sp>
        <p:nvSpPr>
          <p:cNvPr id="559" name="Google Shape;559;p60"/>
          <p:cNvSpPr/>
          <p:nvPr/>
        </p:nvSpPr>
        <p:spPr>
          <a:xfrm>
            <a:off x="9495125" y="3117025"/>
            <a:ext cx="2172600" cy="856500"/>
          </a:xfrm>
          <a:prstGeom prst="roundRect">
            <a:avLst>
              <a:gd fmla="val 16667" name="adj"/>
            </a:avLst>
          </a:prstGeom>
          <a:solidFill>
            <a:srgbClr val="EA9999"/>
          </a:solidFill>
          <a:ln cap="flat" cmpd="sng" w="9525">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900"/>
              <a:t>Indicators of Energy Insecurity</a:t>
            </a:r>
            <a:endParaRPr sz="1900"/>
          </a:p>
        </p:txBody>
      </p:sp>
      <p:sp>
        <p:nvSpPr>
          <p:cNvPr id="560" name="Google Shape;560;p60"/>
          <p:cNvSpPr/>
          <p:nvPr/>
        </p:nvSpPr>
        <p:spPr>
          <a:xfrm>
            <a:off x="9012845" y="4292811"/>
            <a:ext cx="2172600" cy="740700"/>
          </a:xfrm>
          <a:prstGeom prst="roundRect">
            <a:avLst>
              <a:gd fmla="val 16667" name="adj"/>
            </a:avLst>
          </a:prstGeom>
          <a:solidFill>
            <a:srgbClr val="FFE599"/>
          </a:solidFill>
          <a:ln cap="flat" cmpd="sng" w="9525">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900"/>
              <a:t>Elevated risk of instability</a:t>
            </a:r>
            <a:endParaRPr sz="1900"/>
          </a:p>
        </p:txBody>
      </p:sp>
      <p:sp>
        <p:nvSpPr>
          <p:cNvPr id="561" name="Google Shape;561;p60"/>
          <p:cNvSpPr/>
          <p:nvPr/>
        </p:nvSpPr>
        <p:spPr>
          <a:xfrm>
            <a:off x="6840358" y="5186000"/>
            <a:ext cx="2172600" cy="740700"/>
          </a:xfrm>
          <a:prstGeom prst="roundRect">
            <a:avLst>
              <a:gd fmla="val 16667" name="adj"/>
            </a:avLst>
          </a:prstGeom>
          <a:solidFill>
            <a:srgbClr val="B4A7D6"/>
          </a:solidFill>
          <a:ln cap="flat" cmpd="sng" w="9525">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900"/>
              <a:t>Conflict Indices</a:t>
            </a:r>
            <a:endParaRPr sz="1900"/>
          </a:p>
        </p:txBody>
      </p:sp>
      <p:cxnSp>
        <p:nvCxnSpPr>
          <p:cNvPr id="562" name="Google Shape;562;p60"/>
          <p:cNvCxnSpPr>
            <a:stCxn id="557" idx="2"/>
            <a:endCxn id="545" idx="3"/>
          </p:cNvCxnSpPr>
          <p:nvPr/>
        </p:nvCxnSpPr>
        <p:spPr>
          <a:xfrm rot="5400000">
            <a:off x="6637858" y="2474040"/>
            <a:ext cx="1938900" cy="638700"/>
          </a:xfrm>
          <a:prstGeom prst="curvedConnector2">
            <a:avLst/>
          </a:prstGeom>
          <a:noFill/>
          <a:ln cap="flat" cmpd="sng" w="9525">
            <a:solidFill>
              <a:schemeClr val="dk2"/>
            </a:solidFill>
            <a:prstDash val="solid"/>
            <a:round/>
            <a:headEnd len="med" w="med" type="stealth"/>
            <a:tailEnd len="med" w="med" type="none"/>
          </a:ln>
        </p:spPr>
      </p:cxnSp>
      <p:cxnSp>
        <p:nvCxnSpPr>
          <p:cNvPr id="563" name="Google Shape;563;p60"/>
          <p:cNvCxnSpPr>
            <a:stCxn id="558" idx="1"/>
            <a:endCxn id="545" idx="3"/>
          </p:cNvCxnSpPr>
          <p:nvPr/>
        </p:nvCxnSpPr>
        <p:spPr>
          <a:xfrm flipH="1">
            <a:off x="7288034" y="2528363"/>
            <a:ext cx="1155900" cy="1234500"/>
          </a:xfrm>
          <a:prstGeom prst="curvedConnector3">
            <a:avLst>
              <a:gd fmla="val 50000" name="adj1"/>
            </a:avLst>
          </a:prstGeom>
          <a:noFill/>
          <a:ln cap="flat" cmpd="sng" w="9525">
            <a:solidFill>
              <a:schemeClr val="dk2"/>
            </a:solidFill>
            <a:prstDash val="solid"/>
            <a:round/>
            <a:headEnd len="med" w="med" type="stealth"/>
            <a:tailEnd len="med" w="med" type="none"/>
          </a:ln>
        </p:spPr>
      </p:cxnSp>
      <p:cxnSp>
        <p:nvCxnSpPr>
          <p:cNvPr id="564" name="Google Shape;564;p60"/>
          <p:cNvCxnSpPr>
            <a:stCxn id="559" idx="1"/>
            <a:endCxn id="545" idx="3"/>
          </p:cNvCxnSpPr>
          <p:nvPr/>
        </p:nvCxnSpPr>
        <p:spPr>
          <a:xfrm flipH="1">
            <a:off x="7288025" y="3545275"/>
            <a:ext cx="2207100" cy="217500"/>
          </a:xfrm>
          <a:prstGeom prst="curvedConnector3">
            <a:avLst>
              <a:gd fmla="val 50002" name="adj1"/>
            </a:avLst>
          </a:prstGeom>
          <a:noFill/>
          <a:ln cap="flat" cmpd="sng" w="9525">
            <a:solidFill>
              <a:schemeClr val="dk2"/>
            </a:solidFill>
            <a:prstDash val="solid"/>
            <a:round/>
            <a:headEnd len="med" w="med" type="stealth"/>
            <a:tailEnd len="med" w="med" type="none"/>
          </a:ln>
        </p:spPr>
      </p:cxnSp>
      <p:cxnSp>
        <p:nvCxnSpPr>
          <p:cNvPr id="565" name="Google Shape;565;p60"/>
          <p:cNvCxnSpPr>
            <a:stCxn id="560" idx="1"/>
            <a:endCxn id="545" idx="3"/>
          </p:cNvCxnSpPr>
          <p:nvPr/>
        </p:nvCxnSpPr>
        <p:spPr>
          <a:xfrm rot="10800000">
            <a:off x="7287845" y="3762861"/>
            <a:ext cx="1725000" cy="900300"/>
          </a:xfrm>
          <a:prstGeom prst="curvedConnector3">
            <a:avLst>
              <a:gd fmla="val 50000" name="adj1"/>
            </a:avLst>
          </a:prstGeom>
          <a:noFill/>
          <a:ln cap="flat" cmpd="sng" w="9525">
            <a:solidFill>
              <a:schemeClr val="dk2"/>
            </a:solidFill>
            <a:prstDash val="solid"/>
            <a:round/>
            <a:headEnd len="med" w="med" type="stealth"/>
            <a:tailEnd len="med" w="med" type="none"/>
          </a:ln>
        </p:spPr>
      </p:cxnSp>
      <p:cxnSp>
        <p:nvCxnSpPr>
          <p:cNvPr id="566" name="Google Shape;566;p60"/>
          <p:cNvCxnSpPr>
            <a:stCxn id="561" idx="0"/>
            <a:endCxn id="545" idx="3"/>
          </p:cNvCxnSpPr>
          <p:nvPr/>
        </p:nvCxnSpPr>
        <p:spPr>
          <a:xfrm flipH="1" rot="5400000">
            <a:off x="6895708" y="4155050"/>
            <a:ext cx="1423200" cy="638700"/>
          </a:xfrm>
          <a:prstGeom prst="curvedConnector2">
            <a:avLst/>
          </a:prstGeom>
          <a:noFill/>
          <a:ln cap="flat" cmpd="sng" w="9525">
            <a:solidFill>
              <a:schemeClr val="dk2"/>
            </a:solidFill>
            <a:prstDash val="solid"/>
            <a:round/>
            <a:headEnd len="med" w="med" type="stealth"/>
            <a:tailEnd len="med" w="med" type="none"/>
          </a:ln>
        </p:spPr>
      </p:cxnSp>
      <p:sp>
        <p:nvSpPr>
          <p:cNvPr id="567" name="Google Shape;567;p60"/>
          <p:cNvSpPr/>
          <p:nvPr/>
        </p:nvSpPr>
        <p:spPr>
          <a:xfrm>
            <a:off x="5560025" y="116750"/>
            <a:ext cx="6293400" cy="6491400"/>
          </a:xfrm>
          <a:prstGeom prst="roundRect">
            <a:avLst>
              <a:gd fmla="val 16667" name="adj"/>
            </a:avLst>
          </a:prstGeom>
          <a:solidFill>
            <a:srgbClr val="FFFFFF">
              <a:alpha val="775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highlight>
                <a:schemeClr val="lt1"/>
              </a:highlight>
            </a:endParaRPr>
          </a:p>
        </p:txBody>
      </p:sp>
      <p:sp>
        <p:nvSpPr>
          <p:cNvPr id="568" name="Google Shape;568;p60"/>
          <p:cNvSpPr txBox="1"/>
          <p:nvPr/>
        </p:nvSpPr>
        <p:spPr>
          <a:xfrm>
            <a:off x="6529300" y="2608225"/>
            <a:ext cx="52062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7200">
                <a:solidFill>
                  <a:srgbClr val="CC0000"/>
                </a:solidFill>
              </a:rPr>
              <a:t>Question</a:t>
            </a:r>
            <a:r>
              <a:rPr b="1" lang="en-US" sz="7200">
                <a:solidFill>
                  <a:srgbClr val="CC0000"/>
                </a:solidFill>
              </a:rPr>
              <a:t> 1</a:t>
            </a:r>
            <a:endParaRPr b="1" sz="7200">
              <a:solidFill>
                <a:srgbClr val="CC0000"/>
              </a:solidFill>
            </a:endParaRPr>
          </a:p>
        </p:txBody>
      </p:sp>
      <p:sp>
        <p:nvSpPr>
          <p:cNvPr id="569" name="Google Shape;569;p60"/>
          <p:cNvSpPr/>
          <p:nvPr/>
        </p:nvSpPr>
        <p:spPr>
          <a:xfrm>
            <a:off x="400025" y="183300"/>
            <a:ext cx="5206200" cy="6491400"/>
          </a:xfrm>
          <a:prstGeom prst="roundRect">
            <a:avLst>
              <a:gd fmla="val 16667" name="adj"/>
            </a:avLst>
          </a:prstGeom>
          <a:solidFill>
            <a:srgbClr val="FFFFFF">
              <a:alpha val="775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highlight>
                <a:schemeClr val="lt1"/>
              </a:highlight>
            </a:endParaRPr>
          </a:p>
        </p:txBody>
      </p:sp>
      <p:sp>
        <p:nvSpPr>
          <p:cNvPr id="570" name="Google Shape;570;p60"/>
          <p:cNvSpPr txBox="1"/>
          <p:nvPr/>
        </p:nvSpPr>
        <p:spPr>
          <a:xfrm>
            <a:off x="791225" y="2715950"/>
            <a:ext cx="52062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7200">
                <a:solidFill>
                  <a:srgbClr val="CC0000"/>
                </a:solidFill>
              </a:rPr>
              <a:t>Question</a:t>
            </a:r>
            <a:r>
              <a:rPr b="1" lang="en-US" sz="7200">
                <a:solidFill>
                  <a:srgbClr val="CC0000"/>
                </a:solidFill>
              </a:rPr>
              <a:t> 2</a:t>
            </a:r>
            <a:endParaRPr b="1" sz="7200">
              <a:solidFill>
                <a:srgbClr val="CC0000"/>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CFE2F3"/>
        </a:solidFill>
      </p:bgPr>
    </p:bg>
    <p:spTree>
      <p:nvGrpSpPr>
        <p:cNvPr id="574" name="Shape 574"/>
        <p:cNvGrpSpPr/>
        <p:nvPr/>
      </p:nvGrpSpPr>
      <p:grpSpPr>
        <a:xfrm>
          <a:off x="0" y="0"/>
          <a:ext cx="0" cy="0"/>
          <a:chOff x="0" y="0"/>
          <a:chExt cx="0" cy="0"/>
        </a:xfrm>
      </p:grpSpPr>
      <p:sp>
        <p:nvSpPr>
          <p:cNvPr id="575" name="Google Shape;575;p61"/>
          <p:cNvSpPr txBox="1"/>
          <p:nvPr>
            <p:ph type="title"/>
          </p:nvPr>
        </p:nvSpPr>
        <p:spPr>
          <a:xfrm>
            <a:off x="415600" y="593367"/>
            <a:ext cx="11360700" cy="763500"/>
          </a:xfrm>
          <a:prstGeom prst="rect">
            <a:avLst/>
          </a:prstGeom>
        </p:spPr>
        <p:txBody>
          <a:bodyPr anchorCtr="0" anchor="ctr" bIns="121900" lIns="121900" spcFirstLastPara="1" rIns="121900" wrap="square" tIns="121900">
            <a:noAutofit/>
          </a:bodyPr>
          <a:lstStyle/>
          <a:p>
            <a:pPr indent="0" lvl="0" marL="0" rtl="0" algn="l">
              <a:spcBef>
                <a:spcPts val="0"/>
              </a:spcBef>
              <a:spcAft>
                <a:spcPts val="0"/>
              </a:spcAft>
              <a:buNone/>
            </a:pPr>
            <a:r>
              <a:rPr lang="en-US" sz="3000">
                <a:solidFill>
                  <a:srgbClr val="3172AE"/>
                </a:solidFill>
              </a:rPr>
              <a:t>Motivation and Framing</a:t>
            </a:r>
            <a:endParaRPr sz="3000">
              <a:solidFill>
                <a:srgbClr val="3172AE"/>
              </a:solidFill>
            </a:endParaRPr>
          </a:p>
        </p:txBody>
      </p:sp>
      <p:sp>
        <p:nvSpPr>
          <p:cNvPr id="576" name="Google Shape;576;p61"/>
          <p:cNvSpPr txBox="1"/>
          <p:nvPr>
            <p:ph idx="1" type="body"/>
          </p:nvPr>
        </p:nvSpPr>
        <p:spPr>
          <a:xfrm>
            <a:off x="147250" y="1151408"/>
            <a:ext cx="11360700" cy="4555200"/>
          </a:xfrm>
          <a:prstGeom prst="rect">
            <a:avLst/>
          </a:prstGeom>
        </p:spPr>
        <p:txBody>
          <a:bodyPr anchorCtr="0" anchor="ctr" bIns="121900" lIns="121900" spcFirstLastPara="1" rIns="121900" wrap="square" tIns="121900">
            <a:noAutofit/>
          </a:bodyPr>
          <a:lstStyle/>
          <a:p>
            <a:pPr indent="-438150" lvl="0" marL="609600" rtl="0" algn="l">
              <a:spcBef>
                <a:spcPts val="0"/>
              </a:spcBef>
              <a:spcAft>
                <a:spcPts val="0"/>
              </a:spcAft>
              <a:buSzPts val="2100"/>
              <a:buChar char="●"/>
            </a:pPr>
            <a:r>
              <a:rPr lang="en-US" sz="2100"/>
              <a:t>Numerous studies have explored the climate-conflict linkages</a:t>
            </a:r>
            <a:endParaRPr sz="2100"/>
          </a:p>
          <a:p>
            <a:pPr indent="-438150" lvl="1" marL="1219200" rtl="0" algn="l">
              <a:spcBef>
                <a:spcPts val="0"/>
              </a:spcBef>
              <a:spcAft>
                <a:spcPts val="0"/>
              </a:spcAft>
              <a:buSzPts val="2100"/>
              <a:buChar char="○"/>
            </a:pPr>
            <a:r>
              <a:rPr lang="en-US" sz="2100"/>
              <a:t>These pathways are complex: studies struggle to come up with a set list or linear relationship</a:t>
            </a:r>
            <a:endParaRPr sz="2100"/>
          </a:p>
          <a:p>
            <a:pPr indent="-438150" lvl="1" marL="1219200" rtl="0" algn="l">
              <a:spcBef>
                <a:spcPts val="0"/>
              </a:spcBef>
              <a:spcAft>
                <a:spcPts val="0"/>
              </a:spcAft>
              <a:buSzPts val="2100"/>
              <a:buChar char="○"/>
            </a:pPr>
            <a:r>
              <a:rPr lang="en-US" sz="2100"/>
              <a:t>For example, U-curve of water scarcity and cooperation</a:t>
            </a:r>
            <a:endParaRPr sz="2100"/>
          </a:p>
          <a:p>
            <a:pPr indent="-438150" lvl="0" marL="609600" rtl="0" algn="l">
              <a:spcBef>
                <a:spcPts val="0"/>
              </a:spcBef>
              <a:spcAft>
                <a:spcPts val="0"/>
              </a:spcAft>
              <a:buSzPts val="2100"/>
              <a:buChar char="●"/>
            </a:pPr>
            <a:r>
              <a:rPr lang="en-US" sz="2100"/>
              <a:t>However, these relationships can be use</a:t>
            </a:r>
            <a:r>
              <a:rPr lang="en-US" sz="2100"/>
              <a:t>d</a:t>
            </a:r>
            <a:r>
              <a:rPr lang="en-US" sz="2100"/>
              <a:t> to assess ‘risk’ of instability or conflict, acknowledging that they are not perfect predictors</a:t>
            </a:r>
            <a:endParaRPr sz="2100"/>
          </a:p>
          <a:p>
            <a:pPr indent="-438150" lvl="0" marL="609600" rtl="0" algn="l">
              <a:spcBef>
                <a:spcPts val="0"/>
              </a:spcBef>
              <a:spcAft>
                <a:spcPts val="0"/>
              </a:spcAft>
              <a:buSzPts val="2100"/>
              <a:buChar char="●"/>
            </a:pPr>
            <a:r>
              <a:rPr lang="en-US" sz="2100"/>
              <a:t>GCAM offers similar FEW- related outputs to many of these indicators</a:t>
            </a:r>
            <a:endParaRPr sz="2100"/>
          </a:p>
          <a:p>
            <a:pPr indent="-438150" lvl="0" marL="609600" rtl="0" algn="l">
              <a:spcBef>
                <a:spcPts val="0"/>
              </a:spcBef>
              <a:spcAft>
                <a:spcPts val="0"/>
              </a:spcAft>
              <a:buSzPts val="2100"/>
              <a:buChar char="●"/>
            </a:pPr>
            <a:r>
              <a:rPr lang="en-US" sz="2100"/>
              <a:t>Can we combine methods to map FEW-scarcity indicators onto a GCAM ensemble to assess where and when conflict risk in specific regions may occur?</a:t>
            </a:r>
            <a:endParaRPr sz="2100"/>
          </a:p>
          <a:p>
            <a:pPr indent="-438150" lvl="1" marL="1219200" rtl="0" algn="l">
              <a:spcBef>
                <a:spcPts val="0"/>
              </a:spcBef>
              <a:spcAft>
                <a:spcPts val="0"/>
              </a:spcAft>
              <a:buSzPts val="2100"/>
              <a:buChar char="○"/>
            </a:pPr>
            <a:r>
              <a:rPr lang="en-US" sz="2100"/>
              <a:t>What does this mean in the context of GCAM? How realistic are these results?</a:t>
            </a:r>
            <a:endParaRPr sz="2100"/>
          </a:p>
          <a:p>
            <a:pPr indent="-438150" lvl="1" marL="1219200" rtl="0" algn="l">
              <a:spcBef>
                <a:spcPts val="0"/>
              </a:spcBef>
              <a:spcAft>
                <a:spcPts val="0"/>
              </a:spcAft>
              <a:buSzPts val="2100"/>
              <a:buChar char="○"/>
            </a:pPr>
            <a:r>
              <a:rPr lang="en-US" sz="2100"/>
              <a:t>Are these useful? -&gt; outputs highly dependent on inputs</a:t>
            </a:r>
            <a:endParaRPr sz="2100"/>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FE2F3"/>
        </a:solidFill>
      </p:bgPr>
    </p:bg>
    <p:spTree>
      <p:nvGrpSpPr>
        <p:cNvPr id="580" name="Shape 580"/>
        <p:cNvGrpSpPr/>
        <p:nvPr/>
      </p:nvGrpSpPr>
      <p:grpSpPr>
        <a:xfrm>
          <a:off x="0" y="0"/>
          <a:ext cx="0" cy="0"/>
          <a:chOff x="0" y="0"/>
          <a:chExt cx="0" cy="0"/>
        </a:xfrm>
      </p:grpSpPr>
      <p:sp>
        <p:nvSpPr>
          <p:cNvPr id="581" name="Google Shape;581;p62"/>
          <p:cNvSpPr/>
          <p:nvPr/>
        </p:nvSpPr>
        <p:spPr>
          <a:xfrm>
            <a:off x="6568825" y="4979625"/>
            <a:ext cx="5034900" cy="763500"/>
          </a:xfrm>
          <a:prstGeom prst="roundRect">
            <a:avLst>
              <a:gd fmla="val 16667"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82" name="Google Shape;582;p62"/>
          <p:cNvSpPr/>
          <p:nvPr/>
        </p:nvSpPr>
        <p:spPr>
          <a:xfrm>
            <a:off x="6568825" y="3360125"/>
            <a:ext cx="5034900" cy="1332600"/>
          </a:xfrm>
          <a:prstGeom prst="roundRect">
            <a:avLst>
              <a:gd fmla="val 16667" name="adj"/>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83" name="Google Shape;583;p62"/>
          <p:cNvSpPr/>
          <p:nvPr/>
        </p:nvSpPr>
        <p:spPr>
          <a:xfrm>
            <a:off x="6568825" y="1157425"/>
            <a:ext cx="5034900" cy="1915800"/>
          </a:xfrm>
          <a:prstGeom prst="roundRect">
            <a:avLst>
              <a:gd fmla="val 16667" name="adj"/>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84" name="Google Shape;584;p62"/>
          <p:cNvSpPr txBox="1"/>
          <p:nvPr>
            <p:ph type="title"/>
          </p:nvPr>
        </p:nvSpPr>
        <p:spPr>
          <a:xfrm>
            <a:off x="415600" y="593367"/>
            <a:ext cx="11360700" cy="763500"/>
          </a:xfrm>
          <a:prstGeom prst="rect">
            <a:avLst/>
          </a:prstGeom>
        </p:spPr>
        <p:txBody>
          <a:bodyPr anchorCtr="0" anchor="ctr" bIns="121900" lIns="121900" spcFirstLastPara="1" rIns="121900" wrap="square" tIns="121900">
            <a:noAutofit/>
          </a:bodyPr>
          <a:lstStyle/>
          <a:p>
            <a:pPr indent="0" lvl="0" marL="0" rtl="0" algn="l">
              <a:spcBef>
                <a:spcPts val="0"/>
              </a:spcBef>
              <a:spcAft>
                <a:spcPts val="0"/>
              </a:spcAft>
              <a:buNone/>
            </a:pPr>
            <a:r>
              <a:rPr lang="en-US" sz="3000">
                <a:solidFill>
                  <a:srgbClr val="3172AE"/>
                </a:solidFill>
              </a:rPr>
              <a:t>Motivation and Framing</a:t>
            </a:r>
            <a:endParaRPr sz="3000">
              <a:solidFill>
                <a:srgbClr val="3172AE"/>
              </a:solidFill>
            </a:endParaRPr>
          </a:p>
        </p:txBody>
      </p:sp>
      <p:pic>
        <p:nvPicPr>
          <p:cNvPr id="585" name="Google Shape;585;p62"/>
          <p:cNvPicPr preferRelativeResize="0"/>
          <p:nvPr/>
        </p:nvPicPr>
        <p:blipFill>
          <a:blip r:embed="rId3">
            <a:alphaModFix/>
          </a:blip>
          <a:stretch>
            <a:fillRect/>
          </a:stretch>
        </p:blipFill>
        <p:spPr>
          <a:xfrm>
            <a:off x="966850" y="2862250"/>
            <a:ext cx="1303224" cy="1133501"/>
          </a:xfrm>
          <a:prstGeom prst="rect">
            <a:avLst/>
          </a:prstGeom>
          <a:noFill/>
          <a:ln>
            <a:noFill/>
          </a:ln>
        </p:spPr>
      </p:pic>
      <p:pic>
        <p:nvPicPr>
          <p:cNvPr id="586" name="Google Shape;586;p62"/>
          <p:cNvPicPr preferRelativeResize="0"/>
          <p:nvPr/>
        </p:nvPicPr>
        <p:blipFill>
          <a:blip r:embed="rId4">
            <a:alphaModFix/>
          </a:blip>
          <a:stretch>
            <a:fillRect/>
          </a:stretch>
        </p:blipFill>
        <p:spPr>
          <a:xfrm>
            <a:off x="3225100" y="1596275"/>
            <a:ext cx="1741300" cy="1265975"/>
          </a:xfrm>
          <a:prstGeom prst="rect">
            <a:avLst/>
          </a:prstGeom>
          <a:noFill/>
          <a:ln>
            <a:noFill/>
          </a:ln>
        </p:spPr>
      </p:pic>
      <p:pic>
        <p:nvPicPr>
          <p:cNvPr id="587" name="Google Shape;587;p62"/>
          <p:cNvPicPr preferRelativeResize="0"/>
          <p:nvPr/>
        </p:nvPicPr>
        <p:blipFill>
          <a:blip r:embed="rId5">
            <a:alphaModFix/>
          </a:blip>
          <a:stretch>
            <a:fillRect/>
          </a:stretch>
        </p:blipFill>
        <p:spPr>
          <a:xfrm>
            <a:off x="3264300" y="4183825"/>
            <a:ext cx="1171598" cy="1133500"/>
          </a:xfrm>
          <a:prstGeom prst="rect">
            <a:avLst/>
          </a:prstGeom>
          <a:noFill/>
          <a:ln>
            <a:noFill/>
          </a:ln>
        </p:spPr>
      </p:pic>
      <p:cxnSp>
        <p:nvCxnSpPr>
          <p:cNvPr id="588" name="Google Shape;588;p62"/>
          <p:cNvCxnSpPr/>
          <p:nvPr/>
        </p:nvCxnSpPr>
        <p:spPr>
          <a:xfrm flipH="1" rot="10800000">
            <a:off x="2413300" y="2888225"/>
            <a:ext cx="546000" cy="471900"/>
          </a:xfrm>
          <a:prstGeom prst="straightConnector1">
            <a:avLst/>
          </a:prstGeom>
          <a:noFill/>
          <a:ln cap="flat" cmpd="sng" w="9525">
            <a:solidFill>
              <a:schemeClr val="dk2"/>
            </a:solidFill>
            <a:prstDash val="solid"/>
            <a:round/>
            <a:headEnd len="med" w="med" type="none"/>
            <a:tailEnd len="med" w="med" type="triangle"/>
          </a:ln>
        </p:spPr>
      </p:cxnSp>
      <p:cxnSp>
        <p:nvCxnSpPr>
          <p:cNvPr id="589" name="Google Shape;589;p62"/>
          <p:cNvCxnSpPr/>
          <p:nvPr/>
        </p:nvCxnSpPr>
        <p:spPr>
          <a:xfrm>
            <a:off x="2487000" y="4183825"/>
            <a:ext cx="777300" cy="342600"/>
          </a:xfrm>
          <a:prstGeom prst="straightConnector1">
            <a:avLst/>
          </a:prstGeom>
          <a:noFill/>
          <a:ln cap="flat" cmpd="sng" w="9525">
            <a:solidFill>
              <a:schemeClr val="dk2"/>
            </a:solidFill>
            <a:prstDash val="solid"/>
            <a:round/>
            <a:headEnd len="med" w="med" type="none"/>
            <a:tailEnd len="med" w="med" type="triangle"/>
          </a:ln>
        </p:spPr>
      </p:cxnSp>
      <p:sp>
        <p:nvSpPr>
          <p:cNvPr id="590" name="Google Shape;590;p62"/>
          <p:cNvSpPr txBox="1"/>
          <p:nvPr>
            <p:ph idx="1" type="body"/>
          </p:nvPr>
        </p:nvSpPr>
        <p:spPr>
          <a:xfrm>
            <a:off x="6550300" y="1151400"/>
            <a:ext cx="4957800" cy="4555200"/>
          </a:xfrm>
          <a:prstGeom prst="rect">
            <a:avLst/>
          </a:prstGeom>
        </p:spPr>
        <p:txBody>
          <a:bodyPr anchorCtr="0" anchor="ctr" bIns="121900" lIns="121900" spcFirstLastPara="1" rIns="121900" wrap="square" tIns="121900">
            <a:noAutofit/>
          </a:bodyPr>
          <a:lstStyle/>
          <a:p>
            <a:pPr indent="0" lvl="0" marL="0" rtl="0" algn="ctr">
              <a:spcBef>
                <a:spcPts val="0"/>
              </a:spcBef>
              <a:spcAft>
                <a:spcPts val="0"/>
              </a:spcAft>
              <a:buNone/>
            </a:pPr>
            <a:r>
              <a:rPr lang="en-US" sz="2100"/>
              <a:t>Can we combine methods to map FEW-scarcity indicators onto a GCAM ensemble to assess where and when conflict risk in specific regions may occur?</a:t>
            </a:r>
            <a:endParaRPr sz="2100"/>
          </a:p>
          <a:p>
            <a:pPr indent="0" lvl="0" marL="0" rtl="0" algn="ctr">
              <a:spcBef>
                <a:spcPts val="0"/>
              </a:spcBef>
              <a:spcAft>
                <a:spcPts val="0"/>
              </a:spcAft>
              <a:buNone/>
            </a:pPr>
            <a:r>
              <a:t/>
            </a:r>
            <a:endParaRPr sz="2100"/>
          </a:p>
          <a:p>
            <a:pPr indent="0" lvl="0" marL="0" rtl="0" algn="ctr">
              <a:spcBef>
                <a:spcPts val="0"/>
              </a:spcBef>
              <a:spcAft>
                <a:spcPts val="0"/>
              </a:spcAft>
              <a:buNone/>
            </a:pPr>
            <a:r>
              <a:t/>
            </a:r>
            <a:endParaRPr sz="2100"/>
          </a:p>
          <a:p>
            <a:pPr indent="0" lvl="0" marL="0" rtl="0" algn="ctr">
              <a:spcBef>
                <a:spcPts val="0"/>
              </a:spcBef>
              <a:spcAft>
                <a:spcPts val="0"/>
              </a:spcAft>
              <a:buNone/>
            </a:pPr>
            <a:r>
              <a:rPr lang="en-US" sz="2100"/>
              <a:t>What does this mean in the context of GCAM? How realistic are these results?</a:t>
            </a:r>
            <a:endParaRPr sz="2100"/>
          </a:p>
          <a:p>
            <a:pPr indent="0" lvl="0" marL="0" rtl="0" algn="ctr">
              <a:spcBef>
                <a:spcPts val="0"/>
              </a:spcBef>
              <a:spcAft>
                <a:spcPts val="0"/>
              </a:spcAft>
              <a:buNone/>
            </a:pPr>
            <a:r>
              <a:t/>
            </a:r>
            <a:endParaRPr sz="2100"/>
          </a:p>
          <a:p>
            <a:pPr indent="0" lvl="0" marL="0" rtl="0" algn="ctr">
              <a:spcBef>
                <a:spcPts val="0"/>
              </a:spcBef>
              <a:spcAft>
                <a:spcPts val="0"/>
              </a:spcAft>
              <a:buNone/>
            </a:pPr>
            <a:r>
              <a:t/>
            </a:r>
            <a:endParaRPr sz="2100"/>
          </a:p>
          <a:p>
            <a:pPr indent="0" lvl="0" marL="0" rtl="0" algn="ctr">
              <a:spcBef>
                <a:spcPts val="0"/>
              </a:spcBef>
              <a:spcAft>
                <a:spcPts val="0"/>
              </a:spcAft>
              <a:buNone/>
            </a:pPr>
            <a:r>
              <a:rPr lang="en-US" sz="2100"/>
              <a:t>Are these useful? It is a good index?</a:t>
            </a:r>
            <a:endParaRPr sz="2100"/>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5" name="Shape 595"/>
        <p:cNvGrpSpPr/>
        <p:nvPr/>
      </p:nvGrpSpPr>
      <p:grpSpPr>
        <a:xfrm>
          <a:off x="0" y="0"/>
          <a:ext cx="0" cy="0"/>
          <a:chOff x="0" y="0"/>
          <a:chExt cx="0" cy="0"/>
        </a:xfrm>
      </p:grpSpPr>
      <p:sp>
        <p:nvSpPr>
          <p:cNvPr id="596" name="Google Shape;596;p63"/>
          <p:cNvSpPr txBox="1"/>
          <p:nvPr>
            <p:ph type="ctrTitle"/>
          </p:nvPr>
        </p:nvSpPr>
        <p:spPr>
          <a:xfrm>
            <a:off x="615349" y="348696"/>
            <a:ext cx="4363718" cy="618631"/>
          </a:xfrm>
          <a:prstGeom prst="rect">
            <a:avLst/>
          </a:prstGeom>
          <a:noFill/>
          <a:ln>
            <a:noFill/>
          </a:ln>
        </p:spPr>
        <p:txBody>
          <a:bodyPr anchorCtr="0" anchor="b" bIns="45700" lIns="91425" spcFirstLastPara="1" rIns="91425" wrap="square" tIns="45700">
            <a:spAutoFit/>
          </a:bodyPr>
          <a:lstStyle/>
          <a:p>
            <a:pPr indent="0" lvl="0" marL="0" rtl="0" algn="l">
              <a:lnSpc>
                <a:spcPct val="90000"/>
              </a:lnSpc>
              <a:spcBef>
                <a:spcPts val="0"/>
              </a:spcBef>
              <a:spcAft>
                <a:spcPts val="0"/>
              </a:spcAft>
              <a:buClr>
                <a:srgbClr val="3172AE"/>
              </a:buClr>
              <a:buSzPts val="3800"/>
              <a:buFont typeface="Arial"/>
              <a:buNone/>
            </a:pPr>
            <a:r>
              <a:rPr lang="en-US"/>
              <a:t>Table</a:t>
            </a:r>
            <a:endParaRPr/>
          </a:p>
        </p:txBody>
      </p:sp>
      <p:sp>
        <p:nvSpPr>
          <p:cNvPr id="597" name="Google Shape;597;p63"/>
          <p:cNvSpPr txBox="1"/>
          <p:nvPr>
            <p:ph idx="1" type="subTitle"/>
          </p:nvPr>
        </p:nvSpPr>
        <p:spPr>
          <a:xfrm>
            <a:off x="615349" y="950851"/>
            <a:ext cx="3412389" cy="452432"/>
          </a:xfrm>
          <a:prstGeom prst="rect">
            <a:avLst/>
          </a:prstGeom>
          <a:noFill/>
          <a:ln>
            <a:noFill/>
          </a:ln>
        </p:spPr>
        <p:txBody>
          <a:bodyPr anchorCtr="0" anchor="t" bIns="45700" lIns="91425" spcFirstLastPara="1" rIns="91425" wrap="square" tIns="45700">
            <a:spAutoFit/>
          </a:bodyPr>
          <a:lstStyle/>
          <a:p>
            <a:pPr indent="0" lvl="0" marL="0" rtl="0" algn="l">
              <a:lnSpc>
                <a:spcPct val="90000"/>
              </a:lnSpc>
              <a:spcBef>
                <a:spcPts val="0"/>
              </a:spcBef>
              <a:spcAft>
                <a:spcPts val="0"/>
              </a:spcAft>
              <a:buClr>
                <a:srgbClr val="7F7F7F"/>
              </a:buClr>
              <a:buSzPts val="2600"/>
              <a:buNone/>
            </a:pPr>
            <a:r>
              <a:rPr lang="en-US"/>
              <a:t>Slide Title Subhead</a:t>
            </a:r>
            <a:endParaRPr/>
          </a:p>
        </p:txBody>
      </p:sp>
      <p:graphicFrame>
        <p:nvGraphicFramePr>
          <p:cNvPr id="598" name="Google Shape;598;p63"/>
          <p:cNvGraphicFramePr/>
          <p:nvPr/>
        </p:nvGraphicFramePr>
        <p:xfrm>
          <a:off x="285359" y="380988"/>
          <a:ext cx="3000000" cy="3000000"/>
        </p:xfrm>
        <a:graphic>
          <a:graphicData uri="http://schemas.openxmlformats.org/drawingml/2006/table">
            <a:tbl>
              <a:tblPr bandRow="1" firstRow="1">
                <a:noFill/>
                <a:tableStyleId>{C0840683-8AD5-408B-BB11-E735EC6263AD}</a:tableStyleId>
              </a:tblPr>
              <a:tblGrid>
                <a:gridCol w="1319750"/>
                <a:gridCol w="3435275"/>
                <a:gridCol w="3450975"/>
                <a:gridCol w="3450975"/>
              </a:tblGrid>
              <a:tr h="516200">
                <a:tc>
                  <a:txBody>
                    <a:bodyPr/>
                    <a:lstStyle/>
                    <a:p>
                      <a:pPr indent="0" lvl="0" marL="0" rtl="0" algn="l">
                        <a:spcBef>
                          <a:spcPts val="0"/>
                        </a:spcBef>
                        <a:spcAft>
                          <a:spcPts val="0"/>
                        </a:spcAft>
                        <a:buNone/>
                      </a:pPr>
                      <a:r>
                        <a:rPr lang="en-US" sz="1100">
                          <a:solidFill>
                            <a:srgbClr val="FFFFFF"/>
                          </a:solidFill>
                        </a:rPr>
                        <a:t>Indicator</a:t>
                      </a:r>
                      <a:endParaRPr sz="1100">
                        <a:solidFill>
                          <a:srgbClr val="FFFFFF"/>
                        </a:solidFil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73763"/>
                    </a:solidFill>
                  </a:tcPr>
                </a:tc>
                <a:tc>
                  <a:txBody>
                    <a:bodyPr/>
                    <a:lstStyle/>
                    <a:p>
                      <a:pPr indent="0" lvl="0" marL="0" rtl="0" algn="l">
                        <a:spcBef>
                          <a:spcPts val="0"/>
                        </a:spcBef>
                        <a:spcAft>
                          <a:spcPts val="0"/>
                        </a:spcAft>
                        <a:buNone/>
                      </a:pPr>
                      <a:r>
                        <a:rPr lang="en-US" sz="1500">
                          <a:solidFill>
                            <a:srgbClr val="FFFFFF"/>
                          </a:solidFill>
                        </a:rPr>
                        <a:t>Pardee-RAND FEW Insecurity Index</a:t>
                      </a:r>
                      <a:endParaRPr sz="1800">
                        <a:solidFill>
                          <a:srgbClr val="FFFFFF"/>
                        </a:solidFil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73763"/>
                    </a:solidFill>
                  </a:tcPr>
                </a:tc>
                <a:tc>
                  <a:txBody>
                    <a:bodyPr/>
                    <a:lstStyle/>
                    <a:p>
                      <a:pPr indent="0" lvl="0" marL="0" rtl="0" algn="l">
                        <a:spcBef>
                          <a:spcPts val="0"/>
                        </a:spcBef>
                        <a:spcAft>
                          <a:spcPts val="0"/>
                        </a:spcAft>
                        <a:buNone/>
                      </a:pPr>
                      <a:r>
                        <a:rPr lang="en-US" sz="1500">
                          <a:solidFill>
                            <a:srgbClr val="FFFFFF"/>
                          </a:solidFill>
                        </a:rPr>
                        <a:t>GCAM</a:t>
                      </a:r>
                      <a:endParaRPr sz="1500">
                        <a:solidFill>
                          <a:srgbClr val="FFFFFF"/>
                        </a:solidFil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73763"/>
                    </a:solidFill>
                  </a:tcPr>
                </a:tc>
                <a:tc>
                  <a:txBody>
                    <a:bodyPr/>
                    <a:lstStyle/>
                    <a:p>
                      <a:pPr indent="0" lvl="0" marL="0" rtl="0" algn="l">
                        <a:spcBef>
                          <a:spcPts val="0"/>
                        </a:spcBef>
                        <a:spcAft>
                          <a:spcPts val="0"/>
                        </a:spcAft>
                        <a:buNone/>
                      </a:pPr>
                      <a:r>
                        <a:rPr lang="en-US" sz="1500">
                          <a:solidFill>
                            <a:srgbClr val="FFFFFF"/>
                          </a:solidFill>
                        </a:rPr>
                        <a:t>Sub-indicator</a:t>
                      </a:r>
                      <a:endParaRPr sz="1500">
                        <a:solidFill>
                          <a:srgbClr val="FFFFFF"/>
                        </a:solidFill>
                        <a:latin typeface="Arial"/>
                        <a:ea typeface="Arial"/>
                        <a:cs typeface="Arial"/>
                        <a:sym typeface="Aria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73763"/>
                    </a:solidFill>
                  </a:tcPr>
                </a:tc>
              </a:tr>
              <a:tr h="523375">
                <a:tc>
                  <a:txBody>
                    <a:bodyPr/>
                    <a:lstStyle/>
                    <a:p>
                      <a:pPr indent="0" lvl="0" marL="0" rtl="0" algn="l">
                        <a:lnSpc>
                          <a:spcPct val="115000"/>
                        </a:lnSpc>
                        <a:spcBef>
                          <a:spcPts val="0"/>
                        </a:spcBef>
                        <a:spcAft>
                          <a:spcPts val="1200"/>
                        </a:spcAft>
                        <a:buNone/>
                      </a:pPr>
                      <a:r>
                        <a:rPr lang="en-US" sz="1100">
                          <a:solidFill>
                            <a:srgbClr val="595959"/>
                          </a:solidFill>
                        </a:rPr>
                        <a:t>1</a:t>
                      </a:r>
                      <a:endParaRPr sz="1100">
                        <a:solidFill>
                          <a:srgbClr val="595959"/>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9E9E9E"/>
                      </a:solidFill>
                      <a:prstDash val="solid"/>
                      <a:round/>
                      <a:headEnd len="sm" w="sm" type="none"/>
                      <a:tailEnd len="sm" w="sm" type="none"/>
                    </a:lnB>
                    <a:solidFill>
                      <a:srgbClr val="C9DAF8"/>
                    </a:solidFill>
                  </a:tcPr>
                </a:tc>
                <a:tc>
                  <a:txBody>
                    <a:bodyPr/>
                    <a:lstStyle/>
                    <a:p>
                      <a:pPr indent="0" lvl="0" marL="0" rtl="0" algn="l">
                        <a:lnSpc>
                          <a:spcPct val="115000"/>
                        </a:lnSpc>
                        <a:spcBef>
                          <a:spcPts val="0"/>
                        </a:spcBef>
                        <a:spcAft>
                          <a:spcPts val="1200"/>
                        </a:spcAft>
                        <a:buNone/>
                      </a:pPr>
                      <a:r>
                        <a:rPr lang="en-US" sz="1100">
                          <a:solidFill>
                            <a:srgbClr val="595959"/>
                          </a:solidFill>
                        </a:rPr>
                        <a:t>Domestic Food Price Level Index</a:t>
                      </a:r>
                      <a:endParaRPr sz="11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9E9E9E"/>
                      </a:solidFill>
                      <a:prstDash val="solid"/>
                      <a:round/>
                      <a:headEnd len="sm" w="sm" type="none"/>
                      <a:tailEnd len="sm" w="sm" type="none"/>
                    </a:lnB>
                    <a:solidFill>
                      <a:srgbClr val="C9DAF8"/>
                    </a:solidFill>
                  </a:tcPr>
                </a:tc>
                <a:tc>
                  <a:txBody>
                    <a:bodyPr/>
                    <a:lstStyle/>
                    <a:p>
                      <a:pPr indent="0" lvl="0" marL="0" rtl="0" algn="l">
                        <a:spcBef>
                          <a:spcPts val="0"/>
                        </a:spcBef>
                        <a:spcAft>
                          <a:spcPts val="0"/>
                        </a:spcAft>
                        <a:buNone/>
                      </a:pPr>
                      <a:r>
                        <a:rPr lang="en-US" sz="1100">
                          <a:solidFill>
                            <a:srgbClr val="595959"/>
                          </a:solidFill>
                        </a:rPr>
                        <a:t>Price staple foods/GDP per capita</a:t>
                      </a:r>
                      <a:endParaRPr sz="1100">
                        <a:solidFill>
                          <a:srgbClr val="595959"/>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9E9E9E"/>
                      </a:solidFill>
                      <a:prstDash val="solid"/>
                      <a:round/>
                      <a:headEnd len="sm" w="sm" type="none"/>
                      <a:tailEnd len="sm" w="sm" type="none"/>
                    </a:lnB>
                    <a:solidFill>
                      <a:srgbClr val="C9DAF8"/>
                    </a:solidFill>
                  </a:tcPr>
                </a:tc>
                <a:tc>
                  <a:txBody>
                    <a:bodyPr/>
                    <a:lstStyle/>
                    <a:p>
                      <a:pPr indent="0" lvl="0" marL="0" rtl="0" algn="l">
                        <a:spcBef>
                          <a:spcPts val="0"/>
                        </a:spcBef>
                        <a:spcAft>
                          <a:spcPts val="0"/>
                        </a:spcAft>
                        <a:buNone/>
                      </a:pPr>
                      <a:r>
                        <a:rPr lang="en-US" sz="1100">
                          <a:solidFill>
                            <a:srgbClr val="595959"/>
                          </a:solidFill>
                        </a:rPr>
                        <a:t>Food</a:t>
                      </a:r>
                      <a:endParaRPr sz="1100">
                        <a:solidFill>
                          <a:srgbClr val="595959"/>
                        </a:solidFill>
                        <a:latin typeface="Arial"/>
                        <a:ea typeface="Arial"/>
                        <a:cs typeface="Arial"/>
                        <a:sym typeface="Aria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9E9E9E"/>
                      </a:solidFill>
                      <a:prstDash val="solid"/>
                      <a:round/>
                      <a:headEnd len="sm" w="sm" type="none"/>
                      <a:tailEnd len="sm" w="sm" type="none"/>
                    </a:lnB>
                    <a:solidFill>
                      <a:srgbClr val="D9EAD3"/>
                    </a:solidFill>
                  </a:tcPr>
                </a:tc>
              </a:tr>
              <a:tr h="523375">
                <a:tc>
                  <a:txBody>
                    <a:bodyPr/>
                    <a:lstStyle/>
                    <a:p>
                      <a:pPr indent="0" lvl="0" marL="0" rtl="0" algn="l">
                        <a:lnSpc>
                          <a:spcPct val="115000"/>
                        </a:lnSpc>
                        <a:spcBef>
                          <a:spcPts val="0"/>
                        </a:spcBef>
                        <a:spcAft>
                          <a:spcPts val="1200"/>
                        </a:spcAft>
                        <a:buNone/>
                      </a:pPr>
                      <a:r>
                        <a:rPr lang="en-US" sz="1100">
                          <a:solidFill>
                            <a:srgbClr val="595959"/>
                          </a:solidFill>
                        </a:rPr>
                        <a:t>2</a:t>
                      </a:r>
                      <a:endParaRPr sz="1100">
                        <a:solidFill>
                          <a:srgbClr val="595959"/>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C9DAF8"/>
                    </a:solidFill>
                  </a:tcPr>
                </a:tc>
                <a:tc>
                  <a:txBody>
                    <a:bodyPr/>
                    <a:lstStyle/>
                    <a:p>
                      <a:pPr indent="0" lvl="0" marL="0" rtl="0" algn="l">
                        <a:lnSpc>
                          <a:spcPct val="115000"/>
                        </a:lnSpc>
                        <a:spcBef>
                          <a:spcPts val="0"/>
                        </a:spcBef>
                        <a:spcAft>
                          <a:spcPts val="1200"/>
                        </a:spcAft>
                        <a:buNone/>
                      </a:pPr>
                      <a:r>
                        <a:rPr lang="en-US" sz="1100">
                          <a:solidFill>
                            <a:srgbClr val="595959"/>
                          </a:solidFill>
                        </a:rPr>
                        <a:t>Share of Dietary Supply from Non-starchy Foods</a:t>
                      </a:r>
                      <a:endParaRPr sz="11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C9DAF8"/>
                    </a:solidFill>
                  </a:tcPr>
                </a:tc>
                <a:tc>
                  <a:txBody>
                    <a:bodyPr/>
                    <a:lstStyle/>
                    <a:p>
                      <a:pPr indent="0" lvl="0" marL="0" rtl="0" algn="l">
                        <a:spcBef>
                          <a:spcPts val="0"/>
                        </a:spcBef>
                        <a:spcAft>
                          <a:spcPts val="0"/>
                        </a:spcAft>
                        <a:buNone/>
                      </a:pPr>
                      <a:r>
                        <a:rPr lang="en-US" sz="1100">
                          <a:solidFill>
                            <a:srgbClr val="595959"/>
                          </a:solidFill>
                        </a:rPr>
                        <a:t>Supply non-staple to staple</a:t>
                      </a:r>
                      <a:endParaRPr sz="1100">
                        <a:solidFill>
                          <a:srgbClr val="595959"/>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C9DAF8"/>
                    </a:solidFill>
                  </a:tcPr>
                </a:tc>
                <a:tc>
                  <a:txBody>
                    <a:bodyPr/>
                    <a:lstStyle/>
                    <a:p>
                      <a:pPr indent="0" lvl="0" marL="0" rtl="0" algn="l">
                        <a:spcBef>
                          <a:spcPts val="0"/>
                        </a:spcBef>
                        <a:spcAft>
                          <a:spcPts val="0"/>
                        </a:spcAft>
                        <a:buNone/>
                      </a:pPr>
                      <a:r>
                        <a:rPr lang="en-US" sz="1100">
                          <a:solidFill>
                            <a:srgbClr val="595959"/>
                          </a:solidFill>
                        </a:rPr>
                        <a:t>Food</a:t>
                      </a:r>
                      <a:endParaRPr sz="1100">
                        <a:solidFill>
                          <a:srgbClr val="595959"/>
                        </a:solidFill>
                        <a:latin typeface="Arial"/>
                        <a:ea typeface="Arial"/>
                        <a:cs typeface="Arial"/>
                        <a:sym typeface="Aria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D9EAD3"/>
                    </a:solidFill>
                  </a:tcPr>
                </a:tc>
              </a:tr>
              <a:tr h="523375">
                <a:tc>
                  <a:txBody>
                    <a:bodyPr/>
                    <a:lstStyle/>
                    <a:p>
                      <a:pPr indent="0" lvl="0" marL="0" rtl="0" algn="l">
                        <a:lnSpc>
                          <a:spcPct val="115000"/>
                        </a:lnSpc>
                        <a:spcBef>
                          <a:spcPts val="0"/>
                        </a:spcBef>
                        <a:spcAft>
                          <a:spcPts val="1200"/>
                        </a:spcAft>
                        <a:buNone/>
                      </a:pPr>
                      <a:r>
                        <a:rPr lang="en-US" sz="1100">
                          <a:solidFill>
                            <a:srgbClr val="595959"/>
                          </a:solidFill>
                        </a:rPr>
                        <a:t>3</a:t>
                      </a:r>
                      <a:endParaRPr sz="1100">
                        <a:solidFill>
                          <a:srgbClr val="595959"/>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C9DAF8"/>
                    </a:solidFill>
                  </a:tcPr>
                </a:tc>
                <a:tc>
                  <a:txBody>
                    <a:bodyPr/>
                    <a:lstStyle/>
                    <a:p>
                      <a:pPr indent="0" lvl="0" marL="0" rtl="0" algn="l">
                        <a:lnSpc>
                          <a:spcPct val="115000"/>
                        </a:lnSpc>
                        <a:spcBef>
                          <a:spcPts val="0"/>
                        </a:spcBef>
                        <a:spcAft>
                          <a:spcPts val="1200"/>
                        </a:spcAft>
                        <a:buNone/>
                      </a:pPr>
                      <a:r>
                        <a:rPr lang="en-US" sz="1100">
                          <a:solidFill>
                            <a:srgbClr val="595959"/>
                          </a:solidFill>
                        </a:rPr>
                        <a:t>Supply of daily dietary calories Relative to Minimum Dietary Requirement</a:t>
                      </a:r>
                      <a:endParaRPr sz="11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C9DAF8"/>
                    </a:solidFill>
                  </a:tcPr>
                </a:tc>
                <a:tc>
                  <a:txBody>
                    <a:bodyPr/>
                    <a:lstStyle/>
                    <a:p>
                      <a:pPr indent="0" lvl="0" marL="0" rtl="0" algn="l">
                        <a:spcBef>
                          <a:spcPts val="0"/>
                        </a:spcBef>
                        <a:spcAft>
                          <a:spcPts val="0"/>
                        </a:spcAft>
                        <a:buNone/>
                      </a:pPr>
                      <a:r>
                        <a:rPr lang="en-US" sz="1100">
                          <a:solidFill>
                            <a:srgbClr val="595959"/>
                          </a:solidFill>
                        </a:rPr>
                        <a:t>Supply to some baseline per person</a:t>
                      </a:r>
                      <a:endParaRPr sz="1100">
                        <a:solidFill>
                          <a:srgbClr val="595959"/>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C9DAF8"/>
                    </a:solidFill>
                  </a:tcPr>
                </a:tc>
                <a:tc>
                  <a:txBody>
                    <a:bodyPr/>
                    <a:lstStyle/>
                    <a:p>
                      <a:pPr indent="0" lvl="0" marL="0" rtl="0" algn="l">
                        <a:spcBef>
                          <a:spcPts val="0"/>
                        </a:spcBef>
                        <a:spcAft>
                          <a:spcPts val="0"/>
                        </a:spcAft>
                        <a:buNone/>
                      </a:pPr>
                      <a:r>
                        <a:rPr lang="en-US" sz="1100">
                          <a:solidFill>
                            <a:srgbClr val="595959"/>
                          </a:solidFill>
                        </a:rPr>
                        <a:t>Food</a:t>
                      </a:r>
                      <a:endParaRPr sz="1100">
                        <a:solidFill>
                          <a:srgbClr val="595959"/>
                        </a:solidFill>
                        <a:latin typeface="Arial"/>
                        <a:ea typeface="Arial"/>
                        <a:cs typeface="Arial"/>
                        <a:sym typeface="Aria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D9EAD3"/>
                    </a:solidFill>
                  </a:tcPr>
                </a:tc>
              </a:tr>
              <a:tr h="523375">
                <a:tc>
                  <a:txBody>
                    <a:bodyPr/>
                    <a:lstStyle/>
                    <a:p>
                      <a:pPr indent="0" lvl="0" marL="0" rtl="0" algn="l">
                        <a:lnSpc>
                          <a:spcPct val="115000"/>
                        </a:lnSpc>
                        <a:spcBef>
                          <a:spcPts val="0"/>
                        </a:spcBef>
                        <a:spcAft>
                          <a:spcPts val="1200"/>
                        </a:spcAft>
                        <a:buNone/>
                      </a:pPr>
                      <a:r>
                        <a:rPr lang="en-US" sz="1100">
                          <a:solidFill>
                            <a:srgbClr val="595959"/>
                          </a:solidFill>
                        </a:rPr>
                        <a:t>4</a:t>
                      </a:r>
                      <a:endParaRPr sz="1100">
                        <a:solidFill>
                          <a:srgbClr val="595959"/>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C9DAF8"/>
                    </a:solidFill>
                  </a:tcPr>
                </a:tc>
                <a:tc>
                  <a:txBody>
                    <a:bodyPr/>
                    <a:lstStyle/>
                    <a:p>
                      <a:pPr indent="0" lvl="0" marL="0" rtl="0" algn="l">
                        <a:lnSpc>
                          <a:spcPct val="115000"/>
                        </a:lnSpc>
                        <a:spcBef>
                          <a:spcPts val="0"/>
                        </a:spcBef>
                        <a:spcAft>
                          <a:spcPts val="1200"/>
                        </a:spcAft>
                        <a:buNone/>
                      </a:pPr>
                      <a:r>
                        <a:rPr lang="en-US" sz="1100">
                          <a:solidFill>
                            <a:srgbClr val="595959"/>
                          </a:solidFill>
                        </a:rPr>
                        <a:t>log of per capita electricity to the log of the per capita electricity consumption required to meet basic needs</a:t>
                      </a:r>
                      <a:endParaRPr sz="11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C9DAF8"/>
                    </a:solidFill>
                  </a:tcPr>
                </a:tc>
                <a:tc>
                  <a:txBody>
                    <a:bodyPr/>
                    <a:lstStyle/>
                    <a:p>
                      <a:pPr indent="0" lvl="0" marL="0" rtl="0" algn="l">
                        <a:spcBef>
                          <a:spcPts val="0"/>
                        </a:spcBef>
                        <a:spcAft>
                          <a:spcPts val="0"/>
                        </a:spcAft>
                        <a:buNone/>
                      </a:pPr>
                      <a:r>
                        <a:rPr lang="en-US" sz="1100">
                          <a:solidFill>
                            <a:srgbClr val="595959"/>
                          </a:solidFill>
                        </a:rPr>
                        <a:t>Per capita electricity consumption/4000</a:t>
                      </a:r>
                      <a:endParaRPr sz="1100">
                        <a:solidFill>
                          <a:srgbClr val="595959"/>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C9DAF8"/>
                    </a:solidFill>
                  </a:tcPr>
                </a:tc>
                <a:tc>
                  <a:txBody>
                    <a:bodyPr/>
                    <a:lstStyle/>
                    <a:p>
                      <a:pPr indent="0" lvl="0" marL="0" rtl="0" algn="l">
                        <a:spcBef>
                          <a:spcPts val="0"/>
                        </a:spcBef>
                        <a:spcAft>
                          <a:spcPts val="0"/>
                        </a:spcAft>
                        <a:buNone/>
                      </a:pPr>
                      <a:r>
                        <a:rPr lang="en-US" sz="1100">
                          <a:solidFill>
                            <a:srgbClr val="595959"/>
                          </a:solidFill>
                        </a:rPr>
                        <a:t>Energy</a:t>
                      </a:r>
                      <a:endParaRPr sz="1100">
                        <a:solidFill>
                          <a:srgbClr val="595959"/>
                        </a:solidFill>
                        <a:latin typeface="Arial"/>
                        <a:ea typeface="Arial"/>
                        <a:cs typeface="Arial"/>
                        <a:sym typeface="Aria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2CC"/>
                    </a:solidFill>
                  </a:tcPr>
                </a:tc>
              </a:tr>
              <a:tr h="523375">
                <a:tc>
                  <a:txBody>
                    <a:bodyPr/>
                    <a:lstStyle/>
                    <a:p>
                      <a:pPr indent="0" lvl="0" marL="0" rtl="0" algn="l">
                        <a:lnSpc>
                          <a:spcPct val="115000"/>
                        </a:lnSpc>
                        <a:spcBef>
                          <a:spcPts val="0"/>
                        </a:spcBef>
                        <a:spcAft>
                          <a:spcPts val="1200"/>
                        </a:spcAft>
                        <a:buNone/>
                      </a:pPr>
                      <a:r>
                        <a:rPr lang="en-US" sz="1100">
                          <a:solidFill>
                            <a:srgbClr val="595959"/>
                          </a:solidFill>
                        </a:rPr>
                        <a:t>5</a:t>
                      </a:r>
                      <a:endParaRPr sz="1100">
                        <a:solidFill>
                          <a:srgbClr val="595959"/>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C9DAF8"/>
                    </a:solidFill>
                  </a:tcPr>
                </a:tc>
                <a:tc>
                  <a:txBody>
                    <a:bodyPr/>
                    <a:lstStyle/>
                    <a:p>
                      <a:pPr indent="0" lvl="0" marL="0" rtl="0" algn="l">
                        <a:lnSpc>
                          <a:spcPct val="115000"/>
                        </a:lnSpc>
                        <a:spcBef>
                          <a:spcPts val="0"/>
                        </a:spcBef>
                        <a:spcAft>
                          <a:spcPts val="1200"/>
                        </a:spcAft>
                        <a:buNone/>
                      </a:pPr>
                      <a:r>
                        <a:rPr lang="en-US" sz="1100">
                          <a:solidFill>
                            <a:srgbClr val="595959"/>
                          </a:solidFill>
                        </a:rPr>
                        <a:t>Geometric mean of percentage of population with access to electricity</a:t>
                      </a:r>
                      <a:endParaRPr sz="11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C9DAF8"/>
                    </a:solidFill>
                  </a:tcPr>
                </a:tc>
                <a:tc>
                  <a:txBody>
                    <a:bodyPr/>
                    <a:lstStyle/>
                    <a:p>
                      <a:pPr indent="0" lvl="0" marL="0" rtl="0" algn="l">
                        <a:spcBef>
                          <a:spcPts val="0"/>
                        </a:spcBef>
                        <a:spcAft>
                          <a:spcPts val="0"/>
                        </a:spcAft>
                        <a:buNone/>
                      </a:pPr>
                      <a:r>
                        <a:rPr lang="en-US" sz="1100">
                          <a:solidFill>
                            <a:srgbClr val="595959"/>
                          </a:solidFill>
                        </a:rPr>
                        <a:t>Price electricity/GDP</a:t>
                      </a:r>
                      <a:endParaRPr sz="1100">
                        <a:solidFill>
                          <a:srgbClr val="595959"/>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C9DAF8"/>
                    </a:solidFill>
                  </a:tcPr>
                </a:tc>
                <a:tc>
                  <a:txBody>
                    <a:bodyPr/>
                    <a:lstStyle/>
                    <a:p>
                      <a:pPr indent="0" lvl="0" marL="0" rtl="0" algn="l">
                        <a:spcBef>
                          <a:spcPts val="0"/>
                        </a:spcBef>
                        <a:spcAft>
                          <a:spcPts val="0"/>
                        </a:spcAft>
                        <a:buNone/>
                      </a:pPr>
                      <a:r>
                        <a:rPr lang="en-US" sz="1100">
                          <a:solidFill>
                            <a:srgbClr val="595959"/>
                          </a:solidFill>
                        </a:rPr>
                        <a:t>Energy</a:t>
                      </a:r>
                      <a:endParaRPr sz="1100">
                        <a:solidFill>
                          <a:srgbClr val="595959"/>
                        </a:solidFill>
                        <a:latin typeface="Arial"/>
                        <a:ea typeface="Arial"/>
                        <a:cs typeface="Arial"/>
                        <a:sym typeface="Aria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2CC"/>
                    </a:solidFill>
                  </a:tcPr>
                </a:tc>
              </a:tr>
              <a:tr h="523375">
                <a:tc>
                  <a:txBody>
                    <a:bodyPr/>
                    <a:lstStyle/>
                    <a:p>
                      <a:pPr indent="0" lvl="0" marL="0" rtl="0" algn="l">
                        <a:lnSpc>
                          <a:spcPct val="115000"/>
                        </a:lnSpc>
                        <a:spcBef>
                          <a:spcPts val="0"/>
                        </a:spcBef>
                        <a:spcAft>
                          <a:spcPts val="1200"/>
                        </a:spcAft>
                        <a:buNone/>
                      </a:pPr>
                      <a:r>
                        <a:rPr lang="en-US" sz="1100">
                          <a:solidFill>
                            <a:srgbClr val="595959"/>
                          </a:solidFill>
                        </a:rPr>
                        <a:t>6</a:t>
                      </a:r>
                      <a:endParaRPr b="1" sz="1100">
                        <a:solidFill>
                          <a:srgbClr val="595959"/>
                        </a:solidFill>
                        <a:latin typeface="Arial"/>
                        <a:ea typeface="Arial"/>
                        <a:cs typeface="Arial"/>
                        <a:sym typeface="Aria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C9DAF8"/>
                    </a:solidFill>
                  </a:tcPr>
                </a:tc>
                <a:tc>
                  <a:txBody>
                    <a:bodyPr/>
                    <a:lstStyle/>
                    <a:p>
                      <a:pPr indent="0" lvl="0" marL="0" rtl="0" algn="l">
                        <a:lnSpc>
                          <a:spcPct val="115000"/>
                        </a:lnSpc>
                        <a:spcBef>
                          <a:spcPts val="0"/>
                        </a:spcBef>
                        <a:spcAft>
                          <a:spcPts val="1200"/>
                        </a:spcAft>
                        <a:buNone/>
                      </a:pPr>
                      <a:r>
                        <a:rPr lang="en-US" sz="1100">
                          <a:solidFill>
                            <a:srgbClr val="595959"/>
                          </a:solidFill>
                        </a:rPr>
                        <a:t>percentage of population using modern fuels for cooking and heating.</a:t>
                      </a:r>
                      <a:endParaRPr sz="1100">
                        <a:solidFill>
                          <a:srgbClr val="595959"/>
                        </a:solidFill>
                        <a:latin typeface="Arial"/>
                        <a:ea typeface="Arial"/>
                        <a:cs typeface="Arial"/>
                        <a:sym typeface="Aria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C9DAF8"/>
                    </a:solidFill>
                  </a:tcPr>
                </a:tc>
                <a:tc>
                  <a:txBody>
                    <a:bodyPr/>
                    <a:lstStyle/>
                    <a:p>
                      <a:pPr indent="0" lvl="0" marL="0" rtl="0" algn="l">
                        <a:spcBef>
                          <a:spcPts val="0"/>
                        </a:spcBef>
                        <a:spcAft>
                          <a:spcPts val="0"/>
                        </a:spcAft>
                        <a:buNone/>
                      </a:pPr>
                      <a:r>
                        <a:rPr lang="en-US" sz="1100">
                          <a:solidFill>
                            <a:srgbClr val="595959"/>
                          </a:solidFill>
                        </a:rPr>
                        <a:t>Traditional Biomass/total energy</a:t>
                      </a:r>
                      <a:endParaRPr sz="1100">
                        <a:solidFill>
                          <a:srgbClr val="595959"/>
                        </a:solidFill>
                        <a:latin typeface="Arial"/>
                        <a:ea typeface="Arial"/>
                        <a:cs typeface="Arial"/>
                        <a:sym typeface="Aria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C9DAF8"/>
                    </a:solidFill>
                  </a:tcPr>
                </a:tc>
                <a:tc>
                  <a:txBody>
                    <a:bodyPr/>
                    <a:lstStyle/>
                    <a:p>
                      <a:pPr indent="0" lvl="0" marL="0" rtl="0" algn="l">
                        <a:spcBef>
                          <a:spcPts val="0"/>
                        </a:spcBef>
                        <a:spcAft>
                          <a:spcPts val="0"/>
                        </a:spcAft>
                        <a:buNone/>
                      </a:pPr>
                      <a:r>
                        <a:rPr lang="en-US" sz="1100">
                          <a:solidFill>
                            <a:srgbClr val="595959"/>
                          </a:solidFill>
                        </a:rPr>
                        <a:t>Energy</a:t>
                      </a:r>
                      <a:endParaRPr sz="1100">
                        <a:solidFill>
                          <a:srgbClr val="595959"/>
                        </a:solidFill>
                        <a:latin typeface="Arial"/>
                        <a:ea typeface="Arial"/>
                        <a:cs typeface="Arial"/>
                        <a:sym typeface="Aria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2CC"/>
                    </a:solidFill>
                  </a:tcPr>
                </a:tc>
              </a:tr>
              <a:tr h="523375">
                <a:tc>
                  <a:txBody>
                    <a:bodyPr/>
                    <a:lstStyle/>
                    <a:p>
                      <a:pPr indent="0" lvl="0" marL="0" rtl="0" algn="l">
                        <a:lnSpc>
                          <a:spcPct val="115000"/>
                        </a:lnSpc>
                        <a:spcBef>
                          <a:spcPts val="0"/>
                        </a:spcBef>
                        <a:spcAft>
                          <a:spcPts val="1200"/>
                        </a:spcAft>
                        <a:buNone/>
                      </a:pPr>
                      <a:r>
                        <a:rPr lang="en-US" sz="1100">
                          <a:solidFill>
                            <a:srgbClr val="595959"/>
                          </a:solidFill>
                        </a:rPr>
                        <a:t>7</a:t>
                      </a:r>
                      <a:endParaRPr b="1" sz="1100">
                        <a:solidFill>
                          <a:srgbClr val="595959"/>
                        </a:solidFill>
                        <a:latin typeface="Arial"/>
                        <a:ea typeface="Arial"/>
                        <a:cs typeface="Arial"/>
                        <a:sym typeface="Aria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C9DAF8"/>
                    </a:solidFill>
                  </a:tcPr>
                </a:tc>
                <a:tc>
                  <a:txBody>
                    <a:bodyPr/>
                    <a:lstStyle/>
                    <a:p>
                      <a:pPr indent="0" lvl="0" marL="0" rtl="0" algn="l">
                        <a:lnSpc>
                          <a:spcPct val="115000"/>
                        </a:lnSpc>
                        <a:spcBef>
                          <a:spcPts val="0"/>
                        </a:spcBef>
                        <a:spcAft>
                          <a:spcPts val="1200"/>
                        </a:spcAft>
                        <a:buNone/>
                      </a:pPr>
                      <a:r>
                        <a:rPr lang="en-US" sz="1100">
                          <a:solidFill>
                            <a:srgbClr val="595959"/>
                          </a:solidFill>
                        </a:rPr>
                        <a:t>total water withdrawals for municipal uses with the country-wide water requirements</a:t>
                      </a:r>
                      <a:endParaRPr sz="1100">
                        <a:solidFill>
                          <a:srgbClr val="595959"/>
                        </a:solidFill>
                        <a:latin typeface="Arial"/>
                        <a:ea typeface="Arial"/>
                        <a:cs typeface="Arial"/>
                        <a:sym typeface="Aria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C9DAF8"/>
                    </a:solidFill>
                  </a:tcPr>
                </a:tc>
                <a:tc>
                  <a:txBody>
                    <a:bodyPr/>
                    <a:lstStyle/>
                    <a:p>
                      <a:pPr indent="0" lvl="0" marL="0" rtl="0" algn="l">
                        <a:spcBef>
                          <a:spcPts val="0"/>
                        </a:spcBef>
                        <a:spcAft>
                          <a:spcPts val="0"/>
                        </a:spcAft>
                        <a:buNone/>
                      </a:pPr>
                      <a:r>
                        <a:rPr lang="en-US" sz="1100">
                          <a:solidFill>
                            <a:srgbClr val="595959"/>
                          </a:solidFill>
                        </a:rPr>
                        <a:t>Water Consumption/Min Daily Requirement</a:t>
                      </a:r>
                      <a:endParaRPr sz="1100">
                        <a:solidFill>
                          <a:srgbClr val="595959"/>
                        </a:solidFill>
                        <a:latin typeface="Arial"/>
                        <a:ea typeface="Arial"/>
                        <a:cs typeface="Arial"/>
                        <a:sym typeface="Aria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C9DAF8"/>
                    </a:solidFill>
                  </a:tcPr>
                </a:tc>
                <a:tc>
                  <a:txBody>
                    <a:bodyPr/>
                    <a:lstStyle/>
                    <a:p>
                      <a:pPr indent="0" lvl="0" marL="0" rtl="0" algn="l">
                        <a:spcBef>
                          <a:spcPts val="0"/>
                        </a:spcBef>
                        <a:spcAft>
                          <a:spcPts val="0"/>
                        </a:spcAft>
                        <a:buNone/>
                      </a:pPr>
                      <a:r>
                        <a:rPr lang="en-US" sz="1100">
                          <a:solidFill>
                            <a:srgbClr val="595959"/>
                          </a:solidFill>
                        </a:rPr>
                        <a:t>Water</a:t>
                      </a:r>
                      <a:endParaRPr sz="1100">
                        <a:solidFill>
                          <a:srgbClr val="595959"/>
                        </a:solidFill>
                        <a:latin typeface="Arial"/>
                        <a:ea typeface="Arial"/>
                        <a:cs typeface="Arial"/>
                        <a:sym typeface="Aria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D0E0E3"/>
                    </a:solidFill>
                  </a:tcPr>
                </a:tc>
              </a:tr>
              <a:tr h="523375">
                <a:tc>
                  <a:txBody>
                    <a:bodyPr/>
                    <a:lstStyle/>
                    <a:p>
                      <a:pPr indent="0" lvl="0" marL="0" rtl="0" algn="l">
                        <a:lnSpc>
                          <a:spcPct val="115000"/>
                        </a:lnSpc>
                        <a:spcBef>
                          <a:spcPts val="0"/>
                        </a:spcBef>
                        <a:spcAft>
                          <a:spcPts val="1200"/>
                        </a:spcAft>
                        <a:buNone/>
                      </a:pPr>
                      <a:r>
                        <a:rPr lang="en-US" sz="1100">
                          <a:solidFill>
                            <a:srgbClr val="595959"/>
                          </a:solidFill>
                        </a:rPr>
                        <a:t>–</a:t>
                      </a:r>
                      <a:endParaRPr b="1" sz="1100">
                        <a:solidFill>
                          <a:srgbClr val="595959"/>
                        </a:solidFill>
                        <a:latin typeface="Arial"/>
                        <a:ea typeface="Arial"/>
                        <a:cs typeface="Arial"/>
                        <a:sym typeface="Aria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4CCCC"/>
                    </a:solidFill>
                  </a:tcPr>
                </a:tc>
                <a:tc>
                  <a:txBody>
                    <a:bodyPr/>
                    <a:lstStyle/>
                    <a:p>
                      <a:pPr indent="0" lvl="0" marL="0" rtl="0" algn="l">
                        <a:lnSpc>
                          <a:spcPct val="115000"/>
                        </a:lnSpc>
                        <a:spcBef>
                          <a:spcPts val="0"/>
                        </a:spcBef>
                        <a:spcAft>
                          <a:spcPts val="1200"/>
                        </a:spcAft>
                        <a:buNone/>
                      </a:pPr>
                      <a:r>
                        <a:rPr lang="en-US" sz="1100">
                          <a:solidFill>
                            <a:srgbClr val="595959"/>
                          </a:solidFill>
                        </a:rPr>
                        <a:t>proportion of the population that uses an improved source of drinking water and the proportion of the population using improved sanitation facilities. </a:t>
                      </a:r>
                      <a:endParaRPr sz="1100">
                        <a:solidFill>
                          <a:srgbClr val="595959"/>
                        </a:solidFill>
                        <a:latin typeface="Arial"/>
                        <a:ea typeface="Arial"/>
                        <a:cs typeface="Arial"/>
                        <a:sym typeface="Aria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4CCCC"/>
                    </a:solidFill>
                  </a:tcPr>
                </a:tc>
                <a:tc>
                  <a:txBody>
                    <a:bodyPr/>
                    <a:lstStyle/>
                    <a:p>
                      <a:pPr indent="0" lvl="0" marL="0" rtl="0" algn="l">
                        <a:spcBef>
                          <a:spcPts val="0"/>
                        </a:spcBef>
                        <a:spcAft>
                          <a:spcPts val="0"/>
                        </a:spcAft>
                        <a:buNone/>
                      </a:pPr>
                      <a:r>
                        <a:rPr lang="en-US" sz="1100">
                          <a:solidFill>
                            <a:srgbClr val="595959"/>
                          </a:solidFill>
                        </a:rPr>
                        <a:t>Not applicable</a:t>
                      </a:r>
                      <a:endParaRPr sz="1100">
                        <a:solidFill>
                          <a:srgbClr val="595959"/>
                        </a:solidFill>
                        <a:latin typeface="Arial"/>
                        <a:ea typeface="Arial"/>
                        <a:cs typeface="Arial"/>
                        <a:sym typeface="Aria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4CCCC"/>
                    </a:solidFill>
                  </a:tcPr>
                </a:tc>
                <a:tc>
                  <a:txBody>
                    <a:bodyPr/>
                    <a:lstStyle/>
                    <a:p>
                      <a:pPr indent="0" lvl="0" marL="0" rtl="0" algn="l">
                        <a:spcBef>
                          <a:spcPts val="0"/>
                        </a:spcBef>
                        <a:spcAft>
                          <a:spcPts val="0"/>
                        </a:spcAft>
                        <a:buNone/>
                      </a:pPr>
                      <a:r>
                        <a:rPr lang="en-US" sz="1100">
                          <a:solidFill>
                            <a:srgbClr val="595959"/>
                          </a:solidFill>
                        </a:rPr>
                        <a:t>–</a:t>
                      </a:r>
                      <a:endParaRPr sz="1100">
                        <a:solidFill>
                          <a:srgbClr val="595959"/>
                        </a:solidFill>
                        <a:latin typeface="Arial"/>
                        <a:ea typeface="Arial"/>
                        <a:cs typeface="Arial"/>
                        <a:sym typeface="Aria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4CCCC"/>
                    </a:solidFill>
                  </a:tcPr>
                </a:tc>
              </a:tr>
              <a:tr h="523375">
                <a:tc>
                  <a:txBody>
                    <a:bodyPr/>
                    <a:lstStyle/>
                    <a:p>
                      <a:pPr indent="0" lvl="0" marL="0" rtl="0" algn="l">
                        <a:lnSpc>
                          <a:spcPct val="115000"/>
                        </a:lnSpc>
                        <a:spcBef>
                          <a:spcPts val="0"/>
                        </a:spcBef>
                        <a:spcAft>
                          <a:spcPts val="1200"/>
                        </a:spcAft>
                        <a:buNone/>
                      </a:pPr>
                      <a:r>
                        <a:rPr lang="en-US" sz="1100">
                          <a:solidFill>
                            <a:srgbClr val="595959"/>
                          </a:solidFill>
                        </a:rPr>
                        <a:t>8</a:t>
                      </a:r>
                      <a:endParaRPr b="1" sz="1100">
                        <a:solidFill>
                          <a:srgbClr val="595959"/>
                        </a:solidFill>
                        <a:latin typeface="Arial"/>
                        <a:ea typeface="Arial"/>
                        <a:cs typeface="Arial"/>
                        <a:sym typeface="Aria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C9DAF8"/>
                    </a:solidFill>
                  </a:tcPr>
                </a:tc>
                <a:tc>
                  <a:txBody>
                    <a:bodyPr/>
                    <a:lstStyle/>
                    <a:p>
                      <a:pPr indent="0" lvl="0" marL="0" rtl="0" algn="l">
                        <a:lnSpc>
                          <a:spcPct val="115000"/>
                        </a:lnSpc>
                        <a:spcBef>
                          <a:spcPts val="0"/>
                        </a:spcBef>
                        <a:spcAft>
                          <a:spcPts val="1200"/>
                        </a:spcAft>
                        <a:buNone/>
                      </a:pPr>
                      <a:r>
                        <a:rPr lang="en-US" sz="1100">
                          <a:solidFill>
                            <a:srgbClr val="595959"/>
                          </a:solidFill>
                        </a:rPr>
                        <a:t>total per capita internally available renewable water. </a:t>
                      </a:r>
                      <a:endParaRPr sz="1100">
                        <a:solidFill>
                          <a:srgbClr val="595959"/>
                        </a:solidFill>
                        <a:latin typeface="Arial"/>
                        <a:ea typeface="Arial"/>
                        <a:cs typeface="Arial"/>
                        <a:sym typeface="Aria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C9DAF8"/>
                    </a:solidFill>
                  </a:tcPr>
                </a:tc>
                <a:tc>
                  <a:txBody>
                    <a:bodyPr/>
                    <a:lstStyle/>
                    <a:p>
                      <a:pPr indent="0" lvl="0" marL="0" rtl="0" algn="l">
                        <a:spcBef>
                          <a:spcPts val="0"/>
                        </a:spcBef>
                        <a:spcAft>
                          <a:spcPts val="0"/>
                        </a:spcAft>
                        <a:buNone/>
                      </a:pPr>
                      <a:r>
                        <a:rPr lang="en-US" sz="1100">
                          <a:solidFill>
                            <a:srgbClr val="595959"/>
                          </a:solidFill>
                        </a:rPr>
                        <a:t>Groundwater vs run-off</a:t>
                      </a:r>
                      <a:endParaRPr sz="1100">
                        <a:solidFill>
                          <a:srgbClr val="595959"/>
                        </a:solidFill>
                        <a:latin typeface="Arial"/>
                        <a:ea typeface="Arial"/>
                        <a:cs typeface="Arial"/>
                        <a:sym typeface="Aria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C9DAF8"/>
                    </a:solidFill>
                  </a:tcPr>
                </a:tc>
                <a:tc>
                  <a:txBody>
                    <a:bodyPr/>
                    <a:lstStyle/>
                    <a:p>
                      <a:pPr indent="0" lvl="0" marL="0" rtl="0" algn="l">
                        <a:spcBef>
                          <a:spcPts val="0"/>
                        </a:spcBef>
                        <a:spcAft>
                          <a:spcPts val="0"/>
                        </a:spcAft>
                        <a:buNone/>
                      </a:pPr>
                      <a:r>
                        <a:rPr lang="en-US" sz="1100">
                          <a:solidFill>
                            <a:srgbClr val="595959"/>
                          </a:solidFill>
                        </a:rPr>
                        <a:t>Water</a:t>
                      </a:r>
                      <a:endParaRPr sz="1100">
                        <a:solidFill>
                          <a:srgbClr val="595959"/>
                        </a:solidFill>
                        <a:latin typeface="Arial"/>
                        <a:ea typeface="Arial"/>
                        <a:cs typeface="Arial"/>
                        <a:sym typeface="Aria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D0E0E3"/>
                    </a:solidFill>
                  </a:tcPr>
                </a:tc>
              </a:tr>
            </a:tbl>
          </a:graphicData>
        </a:graphic>
      </p:graphicFrame>
      <p:sp>
        <p:nvSpPr>
          <p:cNvPr id="599" name="Google Shape;599;p63"/>
          <p:cNvSpPr txBox="1"/>
          <p:nvPr/>
        </p:nvSpPr>
        <p:spPr>
          <a:xfrm>
            <a:off x="147925" y="5849475"/>
            <a:ext cx="121920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200">
                <a:solidFill>
                  <a:srgbClr val="333333"/>
                </a:solidFill>
              </a:rPr>
              <a:t>Willis, Henry H., David G. Groves, Jeanne S. Ringel, Zhimin Mao, Shira Efron, Michele Abbott, Zohan Hasan Tariq, and Michael W. Robbins, Interactive Pardee RAND Food-Energy-Water Security Index. Santa Monica, CA: RAND Corporation, 2024. https://www.rand.org/pubs/tools/TLA2942-1.html.</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03" name="Shape 603"/>
        <p:cNvGrpSpPr/>
        <p:nvPr/>
      </p:nvGrpSpPr>
      <p:grpSpPr>
        <a:xfrm>
          <a:off x="0" y="0"/>
          <a:ext cx="0" cy="0"/>
          <a:chOff x="0" y="0"/>
          <a:chExt cx="0" cy="0"/>
        </a:xfrm>
      </p:grpSpPr>
      <p:pic>
        <p:nvPicPr>
          <p:cNvPr id="604" name="Google Shape;604;p64"/>
          <p:cNvPicPr preferRelativeResize="0"/>
          <p:nvPr/>
        </p:nvPicPr>
        <p:blipFill>
          <a:blip r:embed="rId3">
            <a:alphaModFix/>
          </a:blip>
          <a:stretch>
            <a:fillRect/>
          </a:stretch>
        </p:blipFill>
        <p:spPr>
          <a:xfrm>
            <a:off x="1053767" y="992517"/>
            <a:ext cx="5472502" cy="4646817"/>
          </a:xfrm>
          <a:prstGeom prst="rect">
            <a:avLst/>
          </a:prstGeom>
          <a:noFill/>
          <a:ln>
            <a:noFill/>
          </a:ln>
        </p:spPr>
      </p:pic>
      <p:sp>
        <p:nvSpPr>
          <p:cNvPr id="605" name="Google Shape;605;p64"/>
          <p:cNvSpPr txBox="1"/>
          <p:nvPr/>
        </p:nvSpPr>
        <p:spPr>
          <a:xfrm>
            <a:off x="4018233" y="1218300"/>
            <a:ext cx="3894000" cy="1992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t/>
            </a:r>
            <a:endParaRPr sz="2400">
              <a:solidFill>
                <a:schemeClr val="dk2"/>
              </a:solidFill>
            </a:endParaRPr>
          </a:p>
        </p:txBody>
      </p:sp>
      <p:sp>
        <p:nvSpPr>
          <p:cNvPr id="606" name="Google Shape;606;p64"/>
          <p:cNvSpPr txBox="1"/>
          <p:nvPr/>
        </p:nvSpPr>
        <p:spPr>
          <a:xfrm>
            <a:off x="2129033" y="314533"/>
            <a:ext cx="9231300" cy="6780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b="1" lang="en-US" sz="2500">
                <a:solidFill>
                  <a:schemeClr val="dk2"/>
                </a:solidFill>
              </a:rPr>
              <a:t>But…these indicators are highly dependent on inputs</a:t>
            </a:r>
            <a:endParaRPr b="1" sz="2500">
              <a:solidFill>
                <a:schemeClr val="dk2"/>
              </a:solidFill>
            </a:endParaRPr>
          </a:p>
        </p:txBody>
      </p:sp>
      <p:sp>
        <p:nvSpPr>
          <p:cNvPr id="607" name="Google Shape;607;p64"/>
          <p:cNvSpPr/>
          <p:nvPr/>
        </p:nvSpPr>
        <p:spPr>
          <a:xfrm>
            <a:off x="7232067" y="2830483"/>
            <a:ext cx="2498700" cy="678000"/>
          </a:xfrm>
          <a:prstGeom prst="roundRect">
            <a:avLst>
              <a:gd fmla="val 16667" name="adj"/>
            </a:avLst>
          </a:prstGeom>
          <a:solidFill>
            <a:schemeClr val="accent5"/>
          </a:solidFill>
          <a:ln cap="flat" cmpd="sng" w="9525">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900"/>
              <a:t>GDP</a:t>
            </a:r>
            <a:endParaRPr sz="1900"/>
          </a:p>
        </p:txBody>
      </p:sp>
      <p:sp>
        <p:nvSpPr>
          <p:cNvPr id="608" name="Google Shape;608;p64"/>
          <p:cNvSpPr/>
          <p:nvPr/>
        </p:nvSpPr>
        <p:spPr>
          <a:xfrm>
            <a:off x="9032500" y="3774000"/>
            <a:ext cx="2498700" cy="678000"/>
          </a:xfrm>
          <a:prstGeom prst="roundRect">
            <a:avLst>
              <a:gd fmla="val 16667" name="adj"/>
            </a:avLst>
          </a:prstGeom>
          <a:solidFill>
            <a:srgbClr val="CC4125"/>
          </a:solid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900"/>
              <a:t>Population</a:t>
            </a:r>
            <a:endParaRPr sz="1900"/>
          </a:p>
        </p:txBody>
      </p:sp>
      <p:sp>
        <p:nvSpPr>
          <p:cNvPr id="609" name="Google Shape;609;p64"/>
          <p:cNvSpPr/>
          <p:nvPr/>
        </p:nvSpPr>
        <p:spPr>
          <a:xfrm>
            <a:off x="7670667" y="5133767"/>
            <a:ext cx="2498700" cy="678000"/>
          </a:xfrm>
          <a:prstGeom prst="roundRect">
            <a:avLst>
              <a:gd fmla="val 16667" name="adj"/>
            </a:avLst>
          </a:prstGeom>
          <a:solidFill>
            <a:srgbClr val="6AA84F"/>
          </a:solidFill>
          <a:ln cap="flat" cmpd="sng" w="9525">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900"/>
              <a:t>Demand Elasticities</a:t>
            </a:r>
            <a:endParaRPr sz="1900"/>
          </a:p>
        </p:txBody>
      </p:sp>
      <p:cxnSp>
        <p:nvCxnSpPr>
          <p:cNvPr id="610" name="Google Shape;610;p64"/>
          <p:cNvCxnSpPr>
            <a:stCxn id="607" idx="2"/>
          </p:cNvCxnSpPr>
          <p:nvPr/>
        </p:nvCxnSpPr>
        <p:spPr>
          <a:xfrm rot="5400000">
            <a:off x="6650517" y="2936083"/>
            <a:ext cx="1258500" cy="2403300"/>
          </a:xfrm>
          <a:prstGeom prst="curvedConnector2">
            <a:avLst/>
          </a:prstGeom>
          <a:noFill/>
          <a:ln cap="flat" cmpd="sng" w="38100">
            <a:solidFill>
              <a:schemeClr val="dk2"/>
            </a:solidFill>
            <a:prstDash val="solid"/>
            <a:round/>
            <a:headEnd len="med" w="med" type="none"/>
            <a:tailEnd len="med" w="med" type="stealth"/>
          </a:ln>
        </p:spPr>
      </p:cxnSp>
      <p:cxnSp>
        <p:nvCxnSpPr>
          <p:cNvPr id="611" name="Google Shape;611;p64"/>
          <p:cNvCxnSpPr>
            <a:stCxn id="608" idx="1"/>
          </p:cNvCxnSpPr>
          <p:nvPr/>
        </p:nvCxnSpPr>
        <p:spPr>
          <a:xfrm flipH="1">
            <a:off x="5878900" y="4113000"/>
            <a:ext cx="3153600" cy="786900"/>
          </a:xfrm>
          <a:prstGeom prst="curvedConnector3">
            <a:avLst>
              <a:gd fmla="val 30460" name="adj1"/>
            </a:avLst>
          </a:prstGeom>
          <a:noFill/>
          <a:ln cap="flat" cmpd="sng" w="38100">
            <a:solidFill>
              <a:schemeClr val="dk2"/>
            </a:solidFill>
            <a:prstDash val="solid"/>
            <a:round/>
            <a:headEnd len="med" w="med" type="none"/>
            <a:tailEnd len="med" w="med" type="stealth"/>
          </a:ln>
        </p:spPr>
      </p:cxnSp>
      <p:cxnSp>
        <p:nvCxnSpPr>
          <p:cNvPr id="612" name="Google Shape;612;p64"/>
          <p:cNvCxnSpPr/>
          <p:nvPr/>
        </p:nvCxnSpPr>
        <p:spPr>
          <a:xfrm rot="10800000">
            <a:off x="5879000" y="5039000"/>
            <a:ext cx="1880700" cy="339300"/>
          </a:xfrm>
          <a:prstGeom prst="curvedConnector3">
            <a:avLst>
              <a:gd fmla="val 50000" name="adj1"/>
            </a:avLst>
          </a:prstGeom>
          <a:noFill/>
          <a:ln cap="flat" cmpd="sng" w="38100">
            <a:solidFill>
              <a:schemeClr val="dk2"/>
            </a:solidFill>
            <a:prstDash val="solid"/>
            <a:round/>
            <a:headEnd len="med" w="med" type="none"/>
            <a:tailEnd len="med" w="med" type="stealth"/>
          </a:ln>
        </p:spPr>
      </p:cxnSp>
      <p:sp>
        <p:nvSpPr>
          <p:cNvPr id="613" name="Google Shape;613;p64"/>
          <p:cNvSpPr txBox="1"/>
          <p:nvPr/>
        </p:nvSpPr>
        <p:spPr>
          <a:xfrm>
            <a:off x="2388700" y="5822150"/>
            <a:ext cx="1754700" cy="28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Calvin, et al. (2019)</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17" name="Shape 617"/>
        <p:cNvGrpSpPr/>
        <p:nvPr/>
      </p:nvGrpSpPr>
      <p:grpSpPr>
        <a:xfrm>
          <a:off x="0" y="0"/>
          <a:ext cx="0" cy="0"/>
          <a:chOff x="0" y="0"/>
          <a:chExt cx="0" cy="0"/>
        </a:xfrm>
      </p:grpSpPr>
      <p:pic>
        <p:nvPicPr>
          <p:cNvPr id="618" name="Google Shape;618;p65"/>
          <p:cNvPicPr preferRelativeResize="0"/>
          <p:nvPr/>
        </p:nvPicPr>
        <p:blipFill rotWithShape="1">
          <a:blip r:embed="rId3">
            <a:alphaModFix/>
          </a:blip>
          <a:srcRect b="22766" l="8322" r="24341" t="24496"/>
          <a:stretch/>
        </p:blipFill>
        <p:spPr>
          <a:xfrm>
            <a:off x="7147788" y="4162659"/>
            <a:ext cx="4474888" cy="2018492"/>
          </a:xfrm>
          <a:prstGeom prst="rect">
            <a:avLst/>
          </a:prstGeom>
          <a:noFill/>
          <a:ln>
            <a:noFill/>
          </a:ln>
        </p:spPr>
      </p:pic>
      <p:pic>
        <p:nvPicPr>
          <p:cNvPr id="619" name="Google Shape;619;p65"/>
          <p:cNvPicPr preferRelativeResize="0"/>
          <p:nvPr/>
        </p:nvPicPr>
        <p:blipFill rotWithShape="1">
          <a:blip r:embed="rId4">
            <a:alphaModFix/>
          </a:blip>
          <a:srcRect b="23076" l="7410" r="24166" t="23070"/>
          <a:stretch/>
        </p:blipFill>
        <p:spPr>
          <a:xfrm>
            <a:off x="6851035" y="798576"/>
            <a:ext cx="4847590" cy="2197635"/>
          </a:xfrm>
          <a:prstGeom prst="rect">
            <a:avLst/>
          </a:prstGeom>
          <a:noFill/>
          <a:ln>
            <a:noFill/>
          </a:ln>
        </p:spPr>
      </p:pic>
      <p:pic>
        <p:nvPicPr>
          <p:cNvPr id="620" name="Google Shape;620;p65"/>
          <p:cNvPicPr preferRelativeResize="0"/>
          <p:nvPr/>
        </p:nvPicPr>
        <p:blipFill rotWithShape="1">
          <a:blip r:embed="rId5">
            <a:alphaModFix/>
          </a:blip>
          <a:srcRect b="24016" l="8328" r="24718" t="24032"/>
          <a:stretch/>
        </p:blipFill>
        <p:spPr>
          <a:xfrm>
            <a:off x="268625" y="3877491"/>
            <a:ext cx="4593283" cy="2053067"/>
          </a:xfrm>
          <a:prstGeom prst="rect">
            <a:avLst/>
          </a:prstGeom>
          <a:noFill/>
          <a:ln>
            <a:noFill/>
          </a:ln>
        </p:spPr>
      </p:pic>
      <p:pic>
        <p:nvPicPr>
          <p:cNvPr id="621" name="Google Shape;621;p65"/>
          <p:cNvPicPr preferRelativeResize="0"/>
          <p:nvPr/>
        </p:nvPicPr>
        <p:blipFill rotWithShape="1">
          <a:blip r:embed="rId6">
            <a:alphaModFix/>
          </a:blip>
          <a:srcRect b="21472" l="8338" r="21765" t="23793"/>
          <a:stretch/>
        </p:blipFill>
        <p:spPr>
          <a:xfrm>
            <a:off x="327824" y="977733"/>
            <a:ext cx="4474888" cy="2018492"/>
          </a:xfrm>
          <a:prstGeom prst="rect">
            <a:avLst/>
          </a:prstGeom>
          <a:noFill/>
          <a:ln>
            <a:noFill/>
          </a:ln>
        </p:spPr>
      </p:pic>
      <p:pic>
        <p:nvPicPr>
          <p:cNvPr id="622" name="Google Shape;622;p65"/>
          <p:cNvPicPr preferRelativeResize="0"/>
          <p:nvPr/>
        </p:nvPicPr>
        <p:blipFill rotWithShape="1">
          <a:blip r:embed="rId7">
            <a:alphaModFix/>
          </a:blip>
          <a:srcRect b="22832" l="7264" r="24012" t="25216"/>
          <a:stretch/>
        </p:blipFill>
        <p:spPr>
          <a:xfrm>
            <a:off x="3521089" y="2373145"/>
            <a:ext cx="4593300" cy="2000150"/>
          </a:xfrm>
          <a:prstGeom prst="rect">
            <a:avLst/>
          </a:prstGeom>
          <a:noFill/>
          <a:ln>
            <a:noFill/>
          </a:ln>
        </p:spPr>
      </p:pic>
      <p:sp>
        <p:nvSpPr>
          <p:cNvPr id="623" name="Google Shape;623;p65"/>
          <p:cNvSpPr txBox="1"/>
          <p:nvPr/>
        </p:nvSpPr>
        <p:spPr>
          <a:xfrm>
            <a:off x="389867" y="181633"/>
            <a:ext cx="11430000" cy="7692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lang="en-US" sz="2800">
                <a:solidFill>
                  <a:srgbClr val="3172AE"/>
                </a:solidFill>
              </a:rPr>
              <a:t>Step 1: Track individual indicators across scenarios</a:t>
            </a:r>
            <a:endParaRPr sz="2800">
              <a:solidFill>
                <a:srgbClr val="3172AE"/>
              </a:solidFill>
            </a:endParaRPr>
          </a:p>
        </p:txBody>
      </p:sp>
      <p:pic>
        <p:nvPicPr>
          <p:cNvPr id="624" name="Google Shape;624;p65"/>
          <p:cNvPicPr preferRelativeResize="0"/>
          <p:nvPr/>
        </p:nvPicPr>
        <p:blipFill rotWithShape="1">
          <a:blip r:embed="rId6">
            <a:alphaModFix/>
          </a:blip>
          <a:srcRect b="9058" l="76842" r="15158" t="8139"/>
          <a:stretch/>
        </p:blipFill>
        <p:spPr>
          <a:xfrm>
            <a:off x="8315167" y="2565400"/>
            <a:ext cx="400768" cy="240406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19" name="Shape 119"/>
        <p:cNvGrpSpPr/>
        <p:nvPr/>
      </p:nvGrpSpPr>
      <p:grpSpPr>
        <a:xfrm>
          <a:off x="0" y="0"/>
          <a:ext cx="0" cy="0"/>
          <a:chOff x="0" y="0"/>
          <a:chExt cx="0" cy="0"/>
        </a:xfrm>
      </p:grpSpPr>
      <p:sp>
        <p:nvSpPr>
          <p:cNvPr id="120" name="Google Shape;120;p30"/>
          <p:cNvSpPr txBox="1"/>
          <p:nvPr>
            <p:ph type="title"/>
          </p:nvPr>
        </p:nvSpPr>
        <p:spPr>
          <a:xfrm>
            <a:off x="415600" y="593367"/>
            <a:ext cx="11360700" cy="763500"/>
          </a:xfrm>
          <a:prstGeom prst="rect">
            <a:avLst/>
          </a:prstGeom>
        </p:spPr>
        <p:txBody>
          <a:bodyPr anchorCtr="0" anchor="ctr" bIns="121900" lIns="121900" spcFirstLastPara="1" rIns="121900" wrap="square" tIns="121900">
            <a:noAutofit/>
          </a:bodyPr>
          <a:lstStyle/>
          <a:p>
            <a:pPr indent="0" lvl="0" marL="0" rtl="0" algn="l">
              <a:spcBef>
                <a:spcPts val="0"/>
              </a:spcBef>
              <a:spcAft>
                <a:spcPts val="0"/>
              </a:spcAft>
              <a:buNone/>
            </a:pPr>
            <a:r>
              <a:rPr lang="en-US"/>
              <a:t>Overall comments</a:t>
            </a:r>
            <a:endParaRPr/>
          </a:p>
        </p:txBody>
      </p:sp>
      <p:sp>
        <p:nvSpPr>
          <p:cNvPr id="121" name="Google Shape;121;p30"/>
          <p:cNvSpPr txBox="1"/>
          <p:nvPr>
            <p:ph idx="1" type="body"/>
          </p:nvPr>
        </p:nvSpPr>
        <p:spPr>
          <a:xfrm>
            <a:off x="415600" y="1536633"/>
            <a:ext cx="11360700" cy="4555200"/>
          </a:xfrm>
          <a:prstGeom prst="rect">
            <a:avLst/>
          </a:prstGeom>
        </p:spPr>
        <p:txBody>
          <a:bodyPr anchorCtr="0" anchor="t" bIns="121900" lIns="121900" spcFirstLastPara="1" rIns="121900" wrap="square" tIns="121900">
            <a:noAutofit/>
          </a:bodyPr>
          <a:lstStyle/>
          <a:p>
            <a:pPr indent="-349250" lvl="0" marL="457200" rtl="0" algn="l">
              <a:spcBef>
                <a:spcPts val="0"/>
              </a:spcBef>
              <a:spcAft>
                <a:spcPts val="0"/>
              </a:spcAft>
              <a:buSzPts val="1900"/>
              <a:buChar char="●"/>
            </a:pPr>
            <a:r>
              <a:rPr lang="en-US"/>
              <a:t>Shift focus a bit to pedagogy</a:t>
            </a:r>
            <a:endParaRPr/>
          </a:p>
          <a:p>
            <a:pPr indent="-349250" lvl="1" marL="914400" rtl="0" algn="l">
              <a:spcBef>
                <a:spcPts val="0"/>
              </a:spcBef>
              <a:spcAft>
                <a:spcPts val="0"/>
              </a:spcAft>
              <a:buSzPts val="1900"/>
              <a:buChar char="○"/>
            </a:pPr>
            <a:r>
              <a:rPr lang="en-US"/>
              <a:t>Group 1 slide on what it is like to run GCAM was really clever</a:t>
            </a:r>
            <a:endParaRPr/>
          </a:p>
          <a:p>
            <a:pPr indent="-349250" lvl="1" marL="914400" rtl="0" algn="l">
              <a:spcBef>
                <a:spcPts val="0"/>
              </a:spcBef>
              <a:spcAft>
                <a:spcPts val="0"/>
              </a:spcAft>
              <a:buSzPts val="1900"/>
              <a:buChar char="○"/>
            </a:pPr>
            <a:r>
              <a:rPr lang="en-US"/>
              <a:t>what is it like working in an interdisciplinary setting?</a:t>
            </a:r>
            <a:endParaRPr/>
          </a:p>
          <a:p>
            <a:pPr indent="-349250" lvl="0" marL="457200" rtl="0" algn="l">
              <a:spcBef>
                <a:spcPts val="0"/>
              </a:spcBef>
              <a:spcAft>
                <a:spcPts val="0"/>
              </a:spcAft>
              <a:buSzPts val="1900"/>
              <a:buChar char="●"/>
            </a:pPr>
            <a:r>
              <a:rPr lang="en-US"/>
              <a:t>Less words on slides</a:t>
            </a:r>
            <a:endParaRPr/>
          </a:p>
          <a:p>
            <a:pPr indent="-349250" lvl="0" marL="457200" rtl="0" algn="l">
              <a:spcBef>
                <a:spcPts val="0"/>
              </a:spcBef>
              <a:spcAft>
                <a:spcPts val="0"/>
              </a:spcAft>
              <a:buSzPts val="1900"/>
              <a:buChar char="●"/>
            </a:pPr>
            <a:r>
              <a:rPr lang="en-US"/>
              <a:t>simpler figures</a:t>
            </a:r>
            <a:endParaRPr/>
          </a:p>
          <a:p>
            <a:pPr indent="-349250" lvl="0" marL="457200" rtl="0" algn="l">
              <a:spcBef>
                <a:spcPts val="0"/>
              </a:spcBef>
              <a:spcAft>
                <a:spcPts val="0"/>
              </a:spcAft>
              <a:buSzPts val="1900"/>
              <a:buChar char="●"/>
            </a:pPr>
            <a:r>
              <a:rPr lang="en-US"/>
              <a:t>instead of focus on results, focus on what we learned</a:t>
            </a:r>
            <a:endParaRPr/>
          </a:p>
          <a:p>
            <a:pPr indent="-349250" lvl="0" marL="457200" rtl="0" algn="l">
              <a:spcBef>
                <a:spcPts val="0"/>
              </a:spcBef>
              <a:spcAft>
                <a:spcPts val="0"/>
              </a:spcAft>
              <a:buSzPts val="1900"/>
              <a:buChar char="●"/>
            </a:pPr>
            <a:r>
              <a:rPr lang="en-US"/>
              <a:t>where did we fail and what challenges did we face?</a:t>
            </a:r>
            <a:endParaRPr/>
          </a:p>
          <a:p>
            <a:pPr indent="-349250" lvl="0" marL="457200" rtl="0" algn="l">
              <a:spcBef>
                <a:spcPts val="0"/>
              </a:spcBef>
              <a:spcAft>
                <a:spcPts val="0"/>
              </a:spcAft>
              <a:buSzPts val="1900"/>
              <a:buChar char="●"/>
            </a:pPr>
            <a:r>
              <a:rPr lang="en-US"/>
              <a:t>How does our work relate to the three D3M </a:t>
            </a:r>
            <a:r>
              <a:rPr lang="en-US"/>
              <a:t>tenets</a:t>
            </a:r>
            <a:r>
              <a:rPr lang="en-US"/>
              <a:t>:</a:t>
            </a:r>
            <a:endParaRPr/>
          </a:p>
          <a:p>
            <a:pPr indent="-349250" lvl="1" marL="914400" rtl="0" algn="l">
              <a:spcBef>
                <a:spcPts val="0"/>
              </a:spcBef>
              <a:spcAft>
                <a:spcPts val="0"/>
              </a:spcAft>
              <a:buSzPts val="1900"/>
              <a:buChar char="○"/>
            </a:pPr>
            <a:r>
              <a:rPr lang="en-US"/>
              <a:t>Numbers and narratives</a:t>
            </a:r>
            <a:endParaRPr/>
          </a:p>
          <a:p>
            <a:pPr indent="-349250" lvl="1" marL="914400" rtl="0" algn="l">
              <a:spcBef>
                <a:spcPts val="0"/>
              </a:spcBef>
              <a:spcAft>
                <a:spcPts val="0"/>
              </a:spcAft>
              <a:buSzPts val="1900"/>
              <a:buChar char="○"/>
            </a:pPr>
            <a:r>
              <a:rPr lang="en-US"/>
              <a:t>learning how to learn</a:t>
            </a:r>
            <a:endParaRPr/>
          </a:p>
          <a:p>
            <a:pPr indent="-349250" lvl="1" marL="914400" rtl="0" algn="l">
              <a:spcBef>
                <a:spcPts val="0"/>
              </a:spcBef>
              <a:spcAft>
                <a:spcPts val="0"/>
              </a:spcAft>
              <a:buSzPts val="1900"/>
              <a:buChar char="○"/>
            </a:pPr>
            <a:r>
              <a:rPr lang="en-US"/>
              <a:t>embracing complexity</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29" name="Shape 629"/>
        <p:cNvGrpSpPr/>
        <p:nvPr/>
      </p:nvGrpSpPr>
      <p:grpSpPr>
        <a:xfrm>
          <a:off x="0" y="0"/>
          <a:ext cx="0" cy="0"/>
          <a:chOff x="0" y="0"/>
          <a:chExt cx="0" cy="0"/>
        </a:xfrm>
      </p:grpSpPr>
      <p:pic>
        <p:nvPicPr>
          <p:cNvPr id="630" name="Google Shape;630;p66"/>
          <p:cNvPicPr preferRelativeResize="0"/>
          <p:nvPr/>
        </p:nvPicPr>
        <p:blipFill>
          <a:blip r:embed="rId3">
            <a:alphaModFix/>
          </a:blip>
          <a:stretch>
            <a:fillRect/>
          </a:stretch>
        </p:blipFill>
        <p:spPr>
          <a:xfrm>
            <a:off x="1470225" y="152400"/>
            <a:ext cx="8665387" cy="6553199"/>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4" name="Shape 634"/>
        <p:cNvGrpSpPr/>
        <p:nvPr/>
      </p:nvGrpSpPr>
      <p:grpSpPr>
        <a:xfrm>
          <a:off x="0" y="0"/>
          <a:ext cx="0" cy="0"/>
          <a:chOff x="0" y="0"/>
          <a:chExt cx="0" cy="0"/>
        </a:xfrm>
      </p:grpSpPr>
      <p:sp>
        <p:nvSpPr>
          <p:cNvPr id="635" name="Google Shape;635;p67"/>
          <p:cNvSpPr txBox="1"/>
          <p:nvPr>
            <p:ph type="title"/>
          </p:nvPr>
        </p:nvSpPr>
        <p:spPr>
          <a:xfrm>
            <a:off x="92850" y="-94592"/>
            <a:ext cx="11360700" cy="763500"/>
          </a:xfrm>
          <a:prstGeom prst="rect">
            <a:avLst/>
          </a:prstGeom>
        </p:spPr>
        <p:txBody>
          <a:bodyPr anchorCtr="0" anchor="ctr" bIns="121900" lIns="121900" spcFirstLastPara="1" rIns="121900" wrap="square" tIns="121900">
            <a:noAutofit/>
          </a:bodyPr>
          <a:lstStyle/>
          <a:p>
            <a:pPr indent="0" lvl="0" marL="0" rtl="0" algn="l">
              <a:spcBef>
                <a:spcPts val="0"/>
              </a:spcBef>
              <a:spcAft>
                <a:spcPts val="0"/>
              </a:spcAft>
              <a:buNone/>
            </a:pPr>
            <a:r>
              <a:rPr lang="en-US" sz="2600">
                <a:solidFill>
                  <a:srgbClr val="3172AE"/>
                </a:solidFill>
              </a:rPr>
              <a:t>FEW Index at 2100 Across Scenarios - We get results that make sense!</a:t>
            </a:r>
            <a:endParaRPr sz="2600">
              <a:solidFill>
                <a:srgbClr val="3172AE"/>
              </a:solidFill>
            </a:endParaRPr>
          </a:p>
        </p:txBody>
      </p:sp>
      <p:pic>
        <p:nvPicPr>
          <p:cNvPr id="636" name="Google Shape;636;p67"/>
          <p:cNvPicPr preferRelativeResize="0"/>
          <p:nvPr/>
        </p:nvPicPr>
        <p:blipFill rotWithShape="1">
          <a:blip r:embed="rId3">
            <a:alphaModFix/>
          </a:blip>
          <a:srcRect b="23799" l="8775" r="24388" t="25271"/>
          <a:stretch/>
        </p:blipFill>
        <p:spPr>
          <a:xfrm>
            <a:off x="177200" y="4012075"/>
            <a:ext cx="4877700" cy="2230125"/>
          </a:xfrm>
          <a:prstGeom prst="rect">
            <a:avLst/>
          </a:prstGeom>
          <a:noFill/>
          <a:ln>
            <a:noFill/>
          </a:ln>
        </p:spPr>
      </p:pic>
      <p:pic>
        <p:nvPicPr>
          <p:cNvPr id="637" name="Google Shape;637;p67"/>
          <p:cNvPicPr preferRelativeResize="0"/>
          <p:nvPr/>
        </p:nvPicPr>
        <p:blipFill rotWithShape="1">
          <a:blip r:embed="rId4">
            <a:alphaModFix/>
          </a:blip>
          <a:srcRect b="22404" l="8284" r="24740" t="23176"/>
          <a:stretch/>
        </p:blipFill>
        <p:spPr>
          <a:xfrm>
            <a:off x="92851" y="777625"/>
            <a:ext cx="4712238" cy="2297225"/>
          </a:xfrm>
          <a:prstGeom prst="rect">
            <a:avLst/>
          </a:prstGeom>
          <a:noFill/>
          <a:ln>
            <a:noFill/>
          </a:ln>
        </p:spPr>
      </p:pic>
      <p:pic>
        <p:nvPicPr>
          <p:cNvPr id="638" name="Google Shape;638;p67"/>
          <p:cNvPicPr preferRelativeResize="0"/>
          <p:nvPr/>
        </p:nvPicPr>
        <p:blipFill rotWithShape="1">
          <a:blip r:embed="rId5">
            <a:alphaModFix/>
          </a:blip>
          <a:srcRect b="24232" l="8251" r="24768" t="25533"/>
          <a:stretch/>
        </p:blipFill>
        <p:spPr>
          <a:xfrm>
            <a:off x="7021875" y="4044613"/>
            <a:ext cx="4811250" cy="2165051"/>
          </a:xfrm>
          <a:prstGeom prst="rect">
            <a:avLst/>
          </a:prstGeom>
          <a:noFill/>
          <a:ln>
            <a:noFill/>
          </a:ln>
        </p:spPr>
      </p:pic>
      <p:pic>
        <p:nvPicPr>
          <p:cNvPr id="639" name="Google Shape;639;p67"/>
          <p:cNvPicPr preferRelativeResize="0"/>
          <p:nvPr/>
        </p:nvPicPr>
        <p:blipFill rotWithShape="1">
          <a:blip r:embed="rId6">
            <a:alphaModFix/>
          </a:blip>
          <a:srcRect b="23429" l="8561" r="24553" t="25527"/>
          <a:stretch/>
        </p:blipFill>
        <p:spPr>
          <a:xfrm>
            <a:off x="7277894" y="777625"/>
            <a:ext cx="4728005" cy="2165051"/>
          </a:xfrm>
          <a:prstGeom prst="rect">
            <a:avLst/>
          </a:prstGeom>
          <a:noFill/>
          <a:ln>
            <a:noFill/>
          </a:ln>
        </p:spPr>
      </p:pic>
      <p:pic>
        <p:nvPicPr>
          <p:cNvPr id="640" name="Google Shape;640;p67"/>
          <p:cNvPicPr preferRelativeResize="0"/>
          <p:nvPr/>
        </p:nvPicPr>
        <p:blipFill rotWithShape="1">
          <a:blip r:embed="rId7">
            <a:alphaModFix/>
          </a:blip>
          <a:srcRect b="22869" l="8042" r="24142" t="25036"/>
          <a:stretch/>
        </p:blipFill>
        <p:spPr>
          <a:xfrm>
            <a:off x="3781825" y="2571950"/>
            <a:ext cx="4329923" cy="1995675"/>
          </a:xfrm>
          <a:prstGeom prst="rect">
            <a:avLst/>
          </a:prstGeom>
          <a:noFill/>
          <a:ln>
            <a:noFill/>
          </a:ln>
        </p:spPr>
      </p:pic>
      <p:pic>
        <p:nvPicPr>
          <p:cNvPr id="641" name="Google Shape;641;p67"/>
          <p:cNvPicPr preferRelativeResize="0"/>
          <p:nvPr/>
        </p:nvPicPr>
        <p:blipFill rotWithShape="1">
          <a:blip r:embed="rId8">
            <a:alphaModFix/>
          </a:blip>
          <a:srcRect b="22476" l="76970" r="15133" t="24922"/>
          <a:stretch/>
        </p:blipFill>
        <p:spPr>
          <a:xfrm>
            <a:off x="8018717" y="1868388"/>
            <a:ext cx="574720" cy="2297234"/>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46" name="Shape 646"/>
        <p:cNvGrpSpPr/>
        <p:nvPr/>
      </p:nvGrpSpPr>
      <p:grpSpPr>
        <a:xfrm>
          <a:off x="0" y="0"/>
          <a:ext cx="0" cy="0"/>
          <a:chOff x="0" y="0"/>
          <a:chExt cx="0" cy="0"/>
        </a:xfrm>
      </p:grpSpPr>
      <p:pic>
        <p:nvPicPr>
          <p:cNvPr id="647" name="Google Shape;647;p68"/>
          <p:cNvPicPr preferRelativeResize="0"/>
          <p:nvPr/>
        </p:nvPicPr>
        <p:blipFill rotWithShape="1">
          <a:blip r:embed="rId3">
            <a:alphaModFix amt="70000"/>
          </a:blip>
          <a:srcRect b="0" l="0" r="0" t="0"/>
          <a:stretch/>
        </p:blipFill>
        <p:spPr>
          <a:xfrm flipH="1" rot="10800000">
            <a:off x="0" y="0"/>
            <a:ext cx="12192000" cy="6858000"/>
          </a:xfrm>
          <a:prstGeom prst="rect">
            <a:avLst/>
          </a:prstGeom>
          <a:noFill/>
          <a:ln>
            <a:noFill/>
          </a:ln>
        </p:spPr>
      </p:pic>
      <p:sp>
        <p:nvSpPr>
          <p:cNvPr id="648" name="Google Shape;648;p68"/>
          <p:cNvSpPr txBox="1"/>
          <p:nvPr>
            <p:ph type="title"/>
          </p:nvPr>
        </p:nvSpPr>
        <p:spPr>
          <a:xfrm>
            <a:off x="131175" y="8"/>
            <a:ext cx="11360700" cy="763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2800">
                <a:solidFill>
                  <a:srgbClr val="3172AE"/>
                </a:solidFill>
              </a:rPr>
              <a:t>Step 3: Track FEW Index Changes Over Time (SSP 2)</a:t>
            </a:r>
            <a:endParaRPr sz="2800">
              <a:solidFill>
                <a:srgbClr val="3172AE"/>
              </a:solidFill>
            </a:endParaRPr>
          </a:p>
        </p:txBody>
      </p:sp>
      <p:pic>
        <p:nvPicPr>
          <p:cNvPr id="649" name="Google Shape;649;p68"/>
          <p:cNvPicPr preferRelativeResize="0"/>
          <p:nvPr/>
        </p:nvPicPr>
        <p:blipFill rotWithShape="1">
          <a:blip r:embed="rId4">
            <a:alphaModFix/>
          </a:blip>
          <a:srcRect b="22401" l="8098" r="15999" t="24575"/>
          <a:stretch/>
        </p:blipFill>
        <p:spPr>
          <a:xfrm>
            <a:off x="296875" y="859475"/>
            <a:ext cx="11701300" cy="490425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4" name="Shape 654"/>
        <p:cNvGrpSpPr/>
        <p:nvPr/>
      </p:nvGrpSpPr>
      <p:grpSpPr>
        <a:xfrm>
          <a:off x="0" y="0"/>
          <a:ext cx="0" cy="0"/>
          <a:chOff x="0" y="0"/>
          <a:chExt cx="0" cy="0"/>
        </a:xfrm>
      </p:grpSpPr>
      <p:pic>
        <p:nvPicPr>
          <p:cNvPr id="655" name="Google Shape;655;p69"/>
          <p:cNvPicPr preferRelativeResize="0"/>
          <p:nvPr/>
        </p:nvPicPr>
        <p:blipFill rotWithShape="1">
          <a:blip r:embed="rId3">
            <a:alphaModFix amt="70000"/>
          </a:blip>
          <a:srcRect b="0" l="0" r="0" t="0"/>
          <a:stretch/>
        </p:blipFill>
        <p:spPr>
          <a:xfrm flipH="1" rot="10800000">
            <a:off x="0" y="0"/>
            <a:ext cx="12192000" cy="6858000"/>
          </a:xfrm>
          <a:prstGeom prst="rect">
            <a:avLst/>
          </a:prstGeom>
          <a:noFill/>
          <a:ln>
            <a:noFill/>
          </a:ln>
        </p:spPr>
      </p:pic>
      <p:sp>
        <p:nvSpPr>
          <p:cNvPr id="656" name="Google Shape;656;p69"/>
          <p:cNvSpPr txBox="1"/>
          <p:nvPr>
            <p:ph type="title"/>
          </p:nvPr>
        </p:nvSpPr>
        <p:spPr>
          <a:xfrm>
            <a:off x="131175" y="8"/>
            <a:ext cx="11360700" cy="763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2800">
                <a:solidFill>
                  <a:srgbClr val="3172AE"/>
                </a:solidFill>
              </a:rPr>
              <a:t>Track FEW Index Changes Over Time (SSP 4)</a:t>
            </a:r>
            <a:endParaRPr sz="2800">
              <a:solidFill>
                <a:srgbClr val="3172AE"/>
              </a:solidFill>
            </a:endParaRPr>
          </a:p>
        </p:txBody>
      </p:sp>
      <p:pic>
        <p:nvPicPr>
          <p:cNvPr id="657" name="Google Shape;657;p69"/>
          <p:cNvPicPr preferRelativeResize="0"/>
          <p:nvPr/>
        </p:nvPicPr>
        <p:blipFill rotWithShape="1">
          <a:blip r:embed="rId4">
            <a:alphaModFix/>
          </a:blip>
          <a:srcRect b="22636" l="7951" r="13629" t="25037"/>
          <a:stretch/>
        </p:blipFill>
        <p:spPr>
          <a:xfrm>
            <a:off x="456325" y="1028138"/>
            <a:ext cx="11629350" cy="4655862"/>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2CC"/>
        </a:solidFill>
      </p:bgPr>
    </p:bg>
    <p:spTree>
      <p:nvGrpSpPr>
        <p:cNvPr id="661" name="Shape 661"/>
        <p:cNvGrpSpPr/>
        <p:nvPr/>
      </p:nvGrpSpPr>
      <p:grpSpPr>
        <a:xfrm>
          <a:off x="0" y="0"/>
          <a:ext cx="0" cy="0"/>
          <a:chOff x="0" y="0"/>
          <a:chExt cx="0" cy="0"/>
        </a:xfrm>
      </p:grpSpPr>
      <p:sp>
        <p:nvSpPr>
          <p:cNvPr id="662" name="Google Shape;662;p70"/>
          <p:cNvSpPr txBox="1"/>
          <p:nvPr>
            <p:ph type="title"/>
          </p:nvPr>
        </p:nvSpPr>
        <p:spPr>
          <a:xfrm>
            <a:off x="548500" y="1060267"/>
            <a:ext cx="11360700" cy="1122300"/>
          </a:xfrm>
          <a:prstGeom prst="rect">
            <a:avLst/>
          </a:prstGeom>
        </p:spPr>
        <p:txBody>
          <a:bodyPr anchorCtr="0" anchor="ctr" bIns="121900" lIns="121900" spcFirstLastPara="1" rIns="121900" wrap="square" tIns="121900">
            <a:noAutofit/>
          </a:bodyPr>
          <a:lstStyle/>
          <a:p>
            <a:pPr indent="0" lvl="0" marL="0" rtl="0" algn="ctr">
              <a:spcBef>
                <a:spcPts val="0"/>
              </a:spcBef>
              <a:spcAft>
                <a:spcPts val="0"/>
              </a:spcAft>
              <a:buNone/>
            </a:pPr>
            <a:r>
              <a:rPr lang="en-US"/>
              <a:t>Now that we proved the concept, what happens if we change the scenario to the same mitigation scenario as the previous group?</a:t>
            </a:r>
            <a:endParaRPr/>
          </a:p>
        </p:txBody>
      </p:sp>
      <p:pic>
        <p:nvPicPr>
          <p:cNvPr id="663" name="Google Shape;663;p70"/>
          <p:cNvPicPr preferRelativeResize="0"/>
          <p:nvPr/>
        </p:nvPicPr>
        <p:blipFill>
          <a:blip r:embed="rId3">
            <a:alphaModFix/>
          </a:blip>
          <a:stretch>
            <a:fillRect/>
          </a:stretch>
        </p:blipFill>
        <p:spPr>
          <a:xfrm>
            <a:off x="2718700" y="3011833"/>
            <a:ext cx="1873269" cy="1873269"/>
          </a:xfrm>
          <a:prstGeom prst="rect">
            <a:avLst/>
          </a:prstGeom>
          <a:noFill/>
          <a:ln>
            <a:noFill/>
          </a:ln>
        </p:spPr>
      </p:pic>
      <p:pic>
        <p:nvPicPr>
          <p:cNvPr id="664" name="Google Shape;664;p70"/>
          <p:cNvPicPr preferRelativeResize="0"/>
          <p:nvPr/>
        </p:nvPicPr>
        <p:blipFill>
          <a:blip r:embed="rId4">
            <a:alphaModFix/>
          </a:blip>
          <a:stretch>
            <a:fillRect/>
          </a:stretch>
        </p:blipFill>
        <p:spPr>
          <a:xfrm>
            <a:off x="8264067" y="2835933"/>
            <a:ext cx="2040699" cy="2049166"/>
          </a:xfrm>
          <a:prstGeom prst="rect">
            <a:avLst/>
          </a:prstGeom>
          <a:noFill/>
          <a:ln>
            <a:noFill/>
          </a:ln>
        </p:spPr>
      </p:pic>
      <p:cxnSp>
        <p:nvCxnSpPr>
          <p:cNvPr id="665" name="Google Shape;665;p70"/>
          <p:cNvCxnSpPr/>
          <p:nvPr/>
        </p:nvCxnSpPr>
        <p:spPr>
          <a:xfrm>
            <a:off x="4988433" y="3820633"/>
            <a:ext cx="2751300" cy="0"/>
          </a:xfrm>
          <a:prstGeom prst="straightConnector1">
            <a:avLst/>
          </a:prstGeom>
          <a:noFill/>
          <a:ln cap="flat" cmpd="sng" w="152400">
            <a:solidFill>
              <a:srgbClr val="CC0000"/>
            </a:solidFill>
            <a:prstDash val="solid"/>
            <a:round/>
            <a:headEnd len="med" w="med" type="none"/>
            <a:tailEnd len="med" w="med" type="triangle"/>
          </a:ln>
        </p:spPr>
      </p:cxnSp>
      <p:sp>
        <p:nvSpPr>
          <p:cNvPr id="666" name="Google Shape;666;p70"/>
          <p:cNvSpPr txBox="1"/>
          <p:nvPr/>
        </p:nvSpPr>
        <p:spPr>
          <a:xfrm>
            <a:off x="2197400" y="5096533"/>
            <a:ext cx="2897100" cy="877200"/>
          </a:xfrm>
          <a:prstGeom prst="rect">
            <a:avLst/>
          </a:prstGeom>
          <a:noFill/>
          <a:ln>
            <a:noFill/>
          </a:ln>
        </p:spPr>
        <p:txBody>
          <a:bodyPr anchorCtr="0" anchor="t" bIns="121900" lIns="121900" spcFirstLastPara="1" rIns="121900" wrap="square" tIns="121900">
            <a:noAutofit/>
          </a:bodyPr>
          <a:lstStyle/>
          <a:p>
            <a:pPr indent="0" lvl="0" marL="0" rtl="0" algn="ctr">
              <a:spcBef>
                <a:spcPts val="0"/>
              </a:spcBef>
              <a:spcAft>
                <a:spcPts val="0"/>
              </a:spcAft>
              <a:buNone/>
            </a:pPr>
            <a:r>
              <a:rPr lang="en-US" sz="2400">
                <a:solidFill>
                  <a:schemeClr val="dk2"/>
                </a:solidFill>
              </a:rPr>
              <a:t>SSP2: Middle of the Road</a:t>
            </a:r>
            <a:endParaRPr sz="2400">
              <a:solidFill>
                <a:schemeClr val="dk2"/>
              </a:solidFill>
            </a:endParaRPr>
          </a:p>
        </p:txBody>
      </p:sp>
      <p:sp>
        <p:nvSpPr>
          <p:cNvPr id="667" name="Google Shape;667;p70"/>
          <p:cNvSpPr txBox="1"/>
          <p:nvPr/>
        </p:nvSpPr>
        <p:spPr>
          <a:xfrm>
            <a:off x="7942800" y="5096533"/>
            <a:ext cx="2897100" cy="877200"/>
          </a:xfrm>
          <a:prstGeom prst="rect">
            <a:avLst/>
          </a:prstGeom>
          <a:noFill/>
          <a:ln>
            <a:noFill/>
          </a:ln>
        </p:spPr>
        <p:txBody>
          <a:bodyPr anchorCtr="0" anchor="t" bIns="121900" lIns="121900" spcFirstLastPara="1" rIns="121900" wrap="square" tIns="121900">
            <a:noAutofit/>
          </a:bodyPr>
          <a:lstStyle/>
          <a:p>
            <a:pPr indent="0" lvl="0" marL="0" rtl="0" algn="ctr">
              <a:spcBef>
                <a:spcPts val="0"/>
              </a:spcBef>
              <a:spcAft>
                <a:spcPts val="0"/>
              </a:spcAft>
              <a:buNone/>
            </a:pPr>
            <a:r>
              <a:rPr lang="en-US" sz="2400">
                <a:solidFill>
                  <a:schemeClr val="dk2"/>
                </a:solidFill>
              </a:rPr>
              <a:t>Reduced Carbon Emissions</a:t>
            </a:r>
            <a:endParaRPr sz="2400">
              <a:solidFill>
                <a:schemeClr val="dk2"/>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2" name="Shape 672"/>
        <p:cNvGrpSpPr/>
        <p:nvPr/>
      </p:nvGrpSpPr>
      <p:grpSpPr>
        <a:xfrm>
          <a:off x="0" y="0"/>
          <a:ext cx="0" cy="0"/>
          <a:chOff x="0" y="0"/>
          <a:chExt cx="0" cy="0"/>
        </a:xfrm>
      </p:grpSpPr>
      <p:pic>
        <p:nvPicPr>
          <p:cNvPr id="673" name="Google Shape;673;p71"/>
          <p:cNvPicPr preferRelativeResize="0"/>
          <p:nvPr/>
        </p:nvPicPr>
        <p:blipFill rotWithShape="1">
          <a:blip r:embed="rId3">
            <a:alphaModFix amt="70000"/>
          </a:blip>
          <a:srcRect b="0" l="0" r="0" t="0"/>
          <a:stretch/>
        </p:blipFill>
        <p:spPr>
          <a:xfrm flipH="1" rot="10800000">
            <a:off x="0" y="0"/>
            <a:ext cx="12192000" cy="6858000"/>
          </a:xfrm>
          <a:prstGeom prst="rect">
            <a:avLst/>
          </a:prstGeom>
          <a:noFill/>
          <a:ln>
            <a:noFill/>
          </a:ln>
        </p:spPr>
      </p:pic>
      <p:pic>
        <p:nvPicPr>
          <p:cNvPr id="674" name="Google Shape;674;p71"/>
          <p:cNvPicPr preferRelativeResize="0"/>
          <p:nvPr/>
        </p:nvPicPr>
        <p:blipFill rotWithShape="1">
          <a:blip r:embed="rId4">
            <a:alphaModFix/>
          </a:blip>
          <a:srcRect b="21707" l="7672" r="13630" t="29224"/>
          <a:stretch/>
        </p:blipFill>
        <p:spPr>
          <a:xfrm>
            <a:off x="582500" y="1876350"/>
            <a:ext cx="10195750" cy="3814425"/>
          </a:xfrm>
          <a:prstGeom prst="rect">
            <a:avLst/>
          </a:prstGeom>
          <a:noFill/>
          <a:ln>
            <a:noFill/>
          </a:ln>
        </p:spPr>
      </p:pic>
      <p:sp>
        <p:nvSpPr>
          <p:cNvPr id="675" name="Google Shape;675;p71"/>
          <p:cNvSpPr txBox="1"/>
          <p:nvPr/>
        </p:nvSpPr>
        <p:spPr>
          <a:xfrm>
            <a:off x="953025" y="599725"/>
            <a:ext cx="10687800" cy="51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2300"/>
              <a:t>% Worsening of FEW Index with Mitigation - Tradeoffs</a:t>
            </a:r>
            <a:endParaRPr b="1" sz="2300"/>
          </a:p>
        </p:txBody>
      </p:sp>
      <p:sp>
        <p:nvSpPr>
          <p:cNvPr id="676" name="Google Shape;676;p71"/>
          <p:cNvSpPr txBox="1"/>
          <p:nvPr/>
        </p:nvSpPr>
        <p:spPr>
          <a:xfrm>
            <a:off x="10720450" y="1965375"/>
            <a:ext cx="1217100" cy="311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t>Worse Index</a:t>
            </a:r>
            <a:endParaRPr/>
          </a:p>
        </p:txBody>
      </p:sp>
      <p:sp>
        <p:nvSpPr>
          <p:cNvPr id="677" name="Google Shape;677;p71"/>
          <p:cNvSpPr txBox="1"/>
          <p:nvPr/>
        </p:nvSpPr>
        <p:spPr>
          <a:xfrm>
            <a:off x="10720450" y="5205350"/>
            <a:ext cx="1217100" cy="311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t>Better Index</a:t>
            </a:r>
            <a:endParaRPr/>
          </a:p>
        </p:txBody>
      </p:sp>
      <p:sp>
        <p:nvSpPr>
          <p:cNvPr id="678" name="Google Shape;678;p71"/>
          <p:cNvSpPr txBox="1"/>
          <p:nvPr/>
        </p:nvSpPr>
        <p:spPr>
          <a:xfrm>
            <a:off x="10720450" y="4982700"/>
            <a:ext cx="1217100" cy="311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t>No Change</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3" name="Shape 683"/>
        <p:cNvGrpSpPr/>
        <p:nvPr/>
      </p:nvGrpSpPr>
      <p:grpSpPr>
        <a:xfrm>
          <a:off x="0" y="0"/>
          <a:ext cx="0" cy="0"/>
          <a:chOff x="0" y="0"/>
          <a:chExt cx="0" cy="0"/>
        </a:xfrm>
      </p:grpSpPr>
      <p:pic>
        <p:nvPicPr>
          <p:cNvPr id="684" name="Google Shape;684;p72"/>
          <p:cNvPicPr preferRelativeResize="0"/>
          <p:nvPr/>
        </p:nvPicPr>
        <p:blipFill rotWithShape="1">
          <a:blip r:embed="rId3">
            <a:alphaModFix/>
          </a:blip>
          <a:srcRect b="22623" l="8003" r="25021" t="25428"/>
          <a:stretch/>
        </p:blipFill>
        <p:spPr>
          <a:xfrm>
            <a:off x="3859463" y="0"/>
            <a:ext cx="6187987" cy="2879775"/>
          </a:xfrm>
          <a:prstGeom prst="rect">
            <a:avLst/>
          </a:prstGeom>
          <a:noFill/>
          <a:ln>
            <a:noFill/>
          </a:ln>
        </p:spPr>
      </p:pic>
      <p:pic>
        <p:nvPicPr>
          <p:cNvPr id="685" name="Google Shape;685;p72"/>
          <p:cNvPicPr preferRelativeResize="0"/>
          <p:nvPr/>
        </p:nvPicPr>
        <p:blipFill rotWithShape="1">
          <a:blip r:embed="rId4">
            <a:alphaModFix/>
          </a:blip>
          <a:srcRect b="23863" l="8093" r="24402" t="25748"/>
          <a:stretch/>
        </p:blipFill>
        <p:spPr>
          <a:xfrm>
            <a:off x="0" y="1713025"/>
            <a:ext cx="5759575" cy="2579449"/>
          </a:xfrm>
          <a:prstGeom prst="rect">
            <a:avLst/>
          </a:prstGeom>
          <a:noFill/>
          <a:ln>
            <a:noFill/>
          </a:ln>
        </p:spPr>
      </p:pic>
      <p:pic>
        <p:nvPicPr>
          <p:cNvPr id="686" name="Google Shape;686;p72"/>
          <p:cNvPicPr preferRelativeResize="0"/>
          <p:nvPr/>
        </p:nvPicPr>
        <p:blipFill rotWithShape="1">
          <a:blip r:embed="rId5">
            <a:alphaModFix/>
          </a:blip>
          <a:srcRect b="23924" l="8314" r="24849" t="25687"/>
          <a:stretch/>
        </p:blipFill>
        <p:spPr>
          <a:xfrm>
            <a:off x="4073675" y="3955750"/>
            <a:ext cx="6038175" cy="2731400"/>
          </a:xfrm>
          <a:prstGeom prst="rect">
            <a:avLst/>
          </a:prstGeom>
          <a:noFill/>
          <a:ln>
            <a:noFill/>
          </a:ln>
        </p:spPr>
      </p:pic>
      <p:pic>
        <p:nvPicPr>
          <p:cNvPr id="687" name="Google Shape;687;p72"/>
          <p:cNvPicPr preferRelativeResize="0"/>
          <p:nvPr/>
        </p:nvPicPr>
        <p:blipFill rotWithShape="1">
          <a:blip r:embed="rId3">
            <a:alphaModFix/>
          </a:blip>
          <a:srcRect b="26724" l="76444" r="15230" t="29130"/>
          <a:stretch/>
        </p:blipFill>
        <p:spPr>
          <a:xfrm>
            <a:off x="10111850" y="1989113"/>
            <a:ext cx="905085" cy="2879775"/>
          </a:xfrm>
          <a:prstGeom prst="rect">
            <a:avLst/>
          </a:prstGeom>
          <a:noFill/>
          <a:ln>
            <a:noFill/>
          </a:ln>
        </p:spPr>
      </p:pic>
      <p:sp>
        <p:nvSpPr>
          <p:cNvPr id="688" name="Google Shape;688;p72"/>
          <p:cNvSpPr txBox="1"/>
          <p:nvPr/>
        </p:nvSpPr>
        <p:spPr>
          <a:xfrm>
            <a:off x="10868875" y="2054450"/>
            <a:ext cx="1217100" cy="311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t>Worse Index</a:t>
            </a:r>
            <a:endParaRPr/>
          </a:p>
        </p:txBody>
      </p:sp>
      <p:sp>
        <p:nvSpPr>
          <p:cNvPr id="689" name="Google Shape;689;p72"/>
          <p:cNvSpPr txBox="1"/>
          <p:nvPr/>
        </p:nvSpPr>
        <p:spPr>
          <a:xfrm>
            <a:off x="10868875" y="3980775"/>
            <a:ext cx="1217100" cy="311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t>No Change</a:t>
            </a:r>
            <a:endParaRPr/>
          </a:p>
        </p:txBody>
      </p:sp>
      <p:sp>
        <p:nvSpPr>
          <p:cNvPr id="690" name="Google Shape;690;p72"/>
          <p:cNvSpPr txBox="1"/>
          <p:nvPr/>
        </p:nvSpPr>
        <p:spPr>
          <a:xfrm>
            <a:off x="10942975" y="4453300"/>
            <a:ext cx="1068900" cy="311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t>Better Index</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5" name="Shape 695"/>
        <p:cNvGrpSpPr/>
        <p:nvPr/>
      </p:nvGrpSpPr>
      <p:grpSpPr>
        <a:xfrm>
          <a:off x="0" y="0"/>
          <a:ext cx="0" cy="0"/>
          <a:chOff x="0" y="0"/>
          <a:chExt cx="0" cy="0"/>
        </a:xfrm>
      </p:grpSpPr>
      <p:pic>
        <p:nvPicPr>
          <p:cNvPr id="696" name="Google Shape;696;p73"/>
          <p:cNvPicPr preferRelativeResize="0"/>
          <p:nvPr/>
        </p:nvPicPr>
        <p:blipFill>
          <a:blip r:embed="rId3">
            <a:alphaModFix/>
          </a:blip>
          <a:stretch>
            <a:fillRect/>
          </a:stretch>
        </p:blipFill>
        <p:spPr>
          <a:xfrm>
            <a:off x="1827025" y="1016300"/>
            <a:ext cx="10125075" cy="5200650"/>
          </a:xfrm>
          <a:prstGeom prst="rect">
            <a:avLst/>
          </a:prstGeom>
          <a:noFill/>
          <a:ln>
            <a:noFill/>
          </a:ln>
        </p:spPr>
      </p:pic>
      <p:sp>
        <p:nvSpPr>
          <p:cNvPr id="697" name="Google Shape;697;p73"/>
          <p:cNvSpPr txBox="1"/>
          <p:nvPr/>
        </p:nvSpPr>
        <p:spPr>
          <a:xfrm>
            <a:off x="1147425" y="141750"/>
            <a:ext cx="10592700" cy="71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100"/>
              <a:t>Index illustrates increased risk of FEW-related conflict, particularly in Global South</a:t>
            </a:r>
            <a:endParaRPr sz="2100"/>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2" name="Shape 702"/>
        <p:cNvGrpSpPr/>
        <p:nvPr/>
      </p:nvGrpSpPr>
      <p:grpSpPr>
        <a:xfrm>
          <a:off x="0" y="0"/>
          <a:ext cx="0" cy="0"/>
          <a:chOff x="0" y="0"/>
          <a:chExt cx="0" cy="0"/>
        </a:xfrm>
      </p:grpSpPr>
      <p:sp>
        <p:nvSpPr>
          <p:cNvPr id="703" name="Google Shape;703;p74"/>
          <p:cNvSpPr txBox="1"/>
          <p:nvPr>
            <p:ph type="ctrTitle"/>
          </p:nvPr>
        </p:nvSpPr>
        <p:spPr>
          <a:xfrm>
            <a:off x="612000" y="351800"/>
            <a:ext cx="11580000" cy="6186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SzPts val="1100"/>
              <a:buFont typeface="Arial"/>
              <a:buNone/>
            </a:pPr>
            <a:r>
              <a:rPr lang="en-US"/>
              <a:t>Conclusions of the FEW-Index Experiment</a:t>
            </a:r>
            <a:endParaRPr/>
          </a:p>
        </p:txBody>
      </p:sp>
      <p:pic>
        <p:nvPicPr>
          <p:cNvPr id="704" name="Google Shape;704;p74"/>
          <p:cNvPicPr preferRelativeResize="0"/>
          <p:nvPr/>
        </p:nvPicPr>
        <p:blipFill>
          <a:blip r:embed="rId3">
            <a:alphaModFix/>
          </a:blip>
          <a:stretch>
            <a:fillRect/>
          </a:stretch>
        </p:blipFill>
        <p:spPr>
          <a:xfrm>
            <a:off x="1806375" y="1313350"/>
            <a:ext cx="1331251" cy="1331251"/>
          </a:xfrm>
          <a:prstGeom prst="rect">
            <a:avLst/>
          </a:prstGeom>
          <a:noFill/>
          <a:ln>
            <a:noFill/>
          </a:ln>
        </p:spPr>
      </p:pic>
      <p:pic>
        <p:nvPicPr>
          <p:cNvPr id="705" name="Google Shape;705;p74"/>
          <p:cNvPicPr preferRelativeResize="0"/>
          <p:nvPr/>
        </p:nvPicPr>
        <p:blipFill>
          <a:blip r:embed="rId4">
            <a:alphaModFix/>
          </a:blip>
          <a:stretch>
            <a:fillRect/>
          </a:stretch>
        </p:blipFill>
        <p:spPr>
          <a:xfrm>
            <a:off x="8906425" y="1259550"/>
            <a:ext cx="1331251" cy="1331251"/>
          </a:xfrm>
          <a:prstGeom prst="rect">
            <a:avLst/>
          </a:prstGeom>
          <a:noFill/>
          <a:ln>
            <a:noFill/>
          </a:ln>
        </p:spPr>
      </p:pic>
      <p:sp>
        <p:nvSpPr>
          <p:cNvPr id="706" name="Google Shape;706;p74"/>
          <p:cNvSpPr txBox="1"/>
          <p:nvPr/>
        </p:nvSpPr>
        <p:spPr>
          <a:xfrm>
            <a:off x="461675" y="2913525"/>
            <a:ext cx="4652700" cy="2595300"/>
          </a:xfrm>
          <a:prstGeom prst="rect">
            <a:avLst/>
          </a:prstGeom>
          <a:noFill/>
          <a:ln>
            <a:noFill/>
          </a:ln>
        </p:spPr>
        <p:txBody>
          <a:bodyPr anchorCtr="0" anchor="t" bIns="91425" lIns="91425" spcFirstLastPara="1" rIns="91425" wrap="square" tIns="91425">
            <a:noAutofit/>
          </a:bodyPr>
          <a:lstStyle/>
          <a:p>
            <a:pPr indent="-393700" lvl="0" marL="457200" rtl="0" algn="l">
              <a:spcBef>
                <a:spcPts val="0"/>
              </a:spcBef>
              <a:spcAft>
                <a:spcPts val="0"/>
              </a:spcAft>
              <a:buSzPts val="2600"/>
              <a:buChar char="●"/>
            </a:pPr>
            <a:r>
              <a:rPr lang="en-US" sz="2600"/>
              <a:t>Captured Pardee-RAND FEW Index</a:t>
            </a:r>
            <a:endParaRPr sz="2600"/>
          </a:p>
          <a:p>
            <a:pPr indent="-393700" lvl="0" marL="457200" rtl="0" algn="l">
              <a:spcBef>
                <a:spcPts val="0"/>
              </a:spcBef>
              <a:spcAft>
                <a:spcPts val="0"/>
              </a:spcAft>
              <a:buSzPts val="2600"/>
              <a:buChar char="●"/>
            </a:pPr>
            <a:r>
              <a:rPr lang="en-US" sz="2600"/>
              <a:t>Tested index </a:t>
            </a:r>
            <a:r>
              <a:rPr b="1" lang="en-US" sz="2600"/>
              <a:t>across scenarios</a:t>
            </a:r>
            <a:endParaRPr b="1" sz="2600"/>
          </a:p>
          <a:p>
            <a:pPr indent="-393700" lvl="0" marL="457200" rtl="0" algn="l">
              <a:spcBef>
                <a:spcPts val="0"/>
              </a:spcBef>
              <a:spcAft>
                <a:spcPts val="0"/>
              </a:spcAft>
              <a:buSzPts val="2600"/>
              <a:buChar char="●"/>
            </a:pPr>
            <a:r>
              <a:rPr lang="en-US" sz="2600"/>
              <a:t>Demonstrated use in </a:t>
            </a:r>
            <a:r>
              <a:rPr b="1" lang="en-US" sz="2600"/>
              <a:t>policy comparisons</a:t>
            </a:r>
            <a:endParaRPr b="1" sz="2600"/>
          </a:p>
        </p:txBody>
      </p:sp>
      <p:sp>
        <p:nvSpPr>
          <p:cNvPr id="707" name="Google Shape;707;p74"/>
          <p:cNvSpPr txBox="1"/>
          <p:nvPr/>
        </p:nvSpPr>
        <p:spPr>
          <a:xfrm>
            <a:off x="6974550" y="2998675"/>
            <a:ext cx="4652700" cy="2595300"/>
          </a:xfrm>
          <a:prstGeom prst="rect">
            <a:avLst/>
          </a:prstGeom>
          <a:noFill/>
          <a:ln>
            <a:noFill/>
          </a:ln>
        </p:spPr>
        <p:txBody>
          <a:bodyPr anchorCtr="0" anchor="t" bIns="91425" lIns="91425" spcFirstLastPara="1" rIns="91425" wrap="square" tIns="91425">
            <a:noAutofit/>
          </a:bodyPr>
          <a:lstStyle/>
          <a:p>
            <a:pPr indent="-393700" lvl="0" marL="457200" rtl="0" algn="l">
              <a:spcBef>
                <a:spcPts val="0"/>
              </a:spcBef>
              <a:spcAft>
                <a:spcPts val="0"/>
              </a:spcAft>
              <a:buSzPts val="2600"/>
              <a:buChar char="●"/>
            </a:pPr>
            <a:r>
              <a:rPr lang="en-US" sz="2600"/>
              <a:t>Accuracy</a:t>
            </a:r>
            <a:r>
              <a:rPr lang="en-US" sz="2600"/>
              <a:t> and </a:t>
            </a:r>
            <a:r>
              <a:rPr b="1" lang="en-US" sz="2600"/>
              <a:t>meaning</a:t>
            </a:r>
            <a:endParaRPr b="1" sz="2600"/>
          </a:p>
          <a:p>
            <a:pPr indent="-393700" lvl="0" marL="457200" rtl="0" algn="l">
              <a:spcBef>
                <a:spcPts val="0"/>
              </a:spcBef>
              <a:spcAft>
                <a:spcPts val="0"/>
              </a:spcAft>
              <a:buSzPts val="2600"/>
              <a:buChar char="●"/>
            </a:pPr>
            <a:r>
              <a:rPr lang="en-US" sz="2600"/>
              <a:t>Benefit (?) of </a:t>
            </a:r>
            <a:r>
              <a:rPr b="1" lang="en-US" sz="2600"/>
              <a:t>singular indicator</a:t>
            </a:r>
            <a:endParaRPr b="1" sz="2600"/>
          </a:p>
          <a:p>
            <a:pPr indent="-393700" lvl="0" marL="457200" rtl="0" algn="l">
              <a:spcBef>
                <a:spcPts val="0"/>
              </a:spcBef>
              <a:spcAft>
                <a:spcPts val="0"/>
              </a:spcAft>
              <a:buSzPts val="2600"/>
              <a:buChar char="●"/>
            </a:pPr>
            <a:r>
              <a:rPr lang="en-US" sz="2600"/>
              <a:t>Impact of </a:t>
            </a:r>
            <a:r>
              <a:rPr b="1" lang="en-US" sz="2600"/>
              <a:t>local context</a:t>
            </a:r>
            <a:r>
              <a:rPr lang="en-US" sz="2600"/>
              <a:t> and institutions on </a:t>
            </a:r>
            <a:r>
              <a:rPr lang="en-US" sz="2600"/>
              <a:t>mitigating</a:t>
            </a:r>
            <a:r>
              <a:rPr lang="en-US" sz="2600"/>
              <a:t> conflict risk</a:t>
            </a:r>
            <a:endParaRPr sz="2600"/>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FE2F3"/>
        </a:solidFill>
      </p:bgPr>
    </p:bg>
    <p:spTree>
      <p:nvGrpSpPr>
        <p:cNvPr id="711" name="Shape 711"/>
        <p:cNvGrpSpPr/>
        <p:nvPr/>
      </p:nvGrpSpPr>
      <p:grpSpPr>
        <a:xfrm>
          <a:off x="0" y="0"/>
          <a:ext cx="0" cy="0"/>
          <a:chOff x="0" y="0"/>
          <a:chExt cx="0" cy="0"/>
        </a:xfrm>
      </p:grpSpPr>
      <p:sp>
        <p:nvSpPr>
          <p:cNvPr id="712" name="Google Shape;712;p75"/>
          <p:cNvSpPr txBox="1"/>
          <p:nvPr>
            <p:ph type="title"/>
          </p:nvPr>
        </p:nvSpPr>
        <p:spPr>
          <a:xfrm>
            <a:off x="415600" y="2867800"/>
            <a:ext cx="11360700" cy="1122300"/>
          </a:xfrm>
          <a:prstGeom prst="rect">
            <a:avLst/>
          </a:prstGeom>
        </p:spPr>
        <p:txBody>
          <a:bodyPr anchorCtr="0" anchor="ctr" bIns="121900" lIns="121900" spcFirstLastPara="1" rIns="121900" wrap="square" tIns="121900">
            <a:noAutofit/>
          </a:bodyPr>
          <a:lstStyle/>
          <a:p>
            <a:pPr indent="0" lvl="0" marL="0" rtl="0" algn="ctr">
              <a:spcBef>
                <a:spcPts val="0"/>
              </a:spcBef>
              <a:spcAft>
                <a:spcPts val="0"/>
              </a:spcAft>
              <a:buNone/>
            </a:pPr>
            <a:r>
              <a:rPr lang="en-US"/>
              <a:t>Can we cause short-term catastrophe’s in GCAM?</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FE2F3"/>
        </a:solidFill>
      </p:bgPr>
    </p:bg>
    <p:spTree>
      <p:nvGrpSpPr>
        <p:cNvPr id="125" name="Shape 125"/>
        <p:cNvGrpSpPr/>
        <p:nvPr/>
      </p:nvGrpSpPr>
      <p:grpSpPr>
        <a:xfrm>
          <a:off x="0" y="0"/>
          <a:ext cx="0" cy="0"/>
          <a:chOff x="0" y="0"/>
          <a:chExt cx="0" cy="0"/>
        </a:xfrm>
      </p:grpSpPr>
      <p:sp>
        <p:nvSpPr>
          <p:cNvPr id="126" name="Google Shape;126;p31"/>
          <p:cNvSpPr txBox="1"/>
          <p:nvPr>
            <p:ph type="title"/>
          </p:nvPr>
        </p:nvSpPr>
        <p:spPr>
          <a:xfrm>
            <a:off x="415650" y="514767"/>
            <a:ext cx="11360700" cy="763500"/>
          </a:xfrm>
          <a:prstGeom prst="rect">
            <a:avLst/>
          </a:prstGeom>
        </p:spPr>
        <p:txBody>
          <a:bodyPr anchorCtr="0" anchor="ctr" bIns="121900" lIns="121900" spcFirstLastPara="1" rIns="121900" wrap="square" tIns="121900">
            <a:noAutofit/>
          </a:bodyPr>
          <a:lstStyle/>
          <a:p>
            <a:pPr indent="0" lvl="0" marL="0" rtl="0" algn="l">
              <a:spcBef>
                <a:spcPts val="0"/>
              </a:spcBef>
              <a:spcAft>
                <a:spcPts val="0"/>
              </a:spcAft>
              <a:buNone/>
            </a:pPr>
            <a:r>
              <a:rPr lang="en-US" sz="3600">
                <a:solidFill>
                  <a:srgbClr val="3172AE"/>
                </a:solidFill>
              </a:rPr>
              <a:t>Agenda</a:t>
            </a:r>
            <a:endParaRPr sz="3600">
              <a:solidFill>
                <a:srgbClr val="3172AE"/>
              </a:solidFill>
            </a:endParaRPr>
          </a:p>
        </p:txBody>
      </p:sp>
      <p:sp>
        <p:nvSpPr>
          <p:cNvPr id="127" name="Google Shape;127;p31"/>
          <p:cNvSpPr/>
          <p:nvPr/>
        </p:nvSpPr>
        <p:spPr>
          <a:xfrm>
            <a:off x="564475" y="1701300"/>
            <a:ext cx="2574600" cy="4097700"/>
          </a:xfrm>
          <a:prstGeom prst="roundRect">
            <a:avLst>
              <a:gd fmla="val 16667" name="adj"/>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8" name="Google Shape;128;p31"/>
          <p:cNvSpPr/>
          <p:nvPr/>
        </p:nvSpPr>
        <p:spPr>
          <a:xfrm>
            <a:off x="3937800" y="1701300"/>
            <a:ext cx="4146300" cy="4097700"/>
          </a:xfrm>
          <a:prstGeom prst="roundRect">
            <a:avLst>
              <a:gd fmla="val 16667" name="adj"/>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9" name="Google Shape;129;p31"/>
          <p:cNvSpPr/>
          <p:nvPr/>
        </p:nvSpPr>
        <p:spPr>
          <a:xfrm>
            <a:off x="8882825" y="1654900"/>
            <a:ext cx="2574600" cy="4097700"/>
          </a:xfrm>
          <a:prstGeom prst="roundRect">
            <a:avLst>
              <a:gd fmla="val 16667" name="adj"/>
            </a:avLst>
          </a:prstGeom>
          <a:solidFill>
            <a:srgbClr val="F9CB9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30" name="Google Shape;130;p31"/>
          <p:cNvPicPr preferRelativeResize="0"/>
          <p:nvPr/>
        </p:nvPicPr>
        <p:blipFill>
          <a:blip r:embed="rId3">
            <a:alphaModFix/>
          </a:blip>
          <a:stretch>
            <a:fillRect/>
          </a:stretch>
        </p:blipFill>
        <p:spPr>
          <a:xfrm>
            <a:off x="718645" y="1853982"/>
            <a:ext cx="2266250" cy="2266275"/>
          </a:xfrm>
          <a:prstGeom prst="rect">
            <a:avLst/>
          </a:prstGeom>
          <a:noFill/>
          <a:ln>
            <a:noFill/>
          </a:ln>
        </p:spPr>
      </p:pic>
      <p:pic>
        <p:nvPicPr>
          <p:cNvPr id="131" name="Google Shape;131;p31"/>
          <p:cNvPicPr preferRelativeResize="0"/>
          <p:nvPr/>
        </p:nvPicPr>
        <p:blipFill>
          <a:blip r:embed="rId4">
            <a:alphaModFix/>
          </a:blip>
          <a:stretch>
            <a:fillRect/>
          </a:stretch>
        </p:blipFill>
        <p:spPr>
          <a:xfrm>
            <a:off x="6384939" y="2092488"/>
            <a:ext cx="1399610" cy="1451026"/>
          </a:xfrm>
          <a:prstGeom prst="rect">
            <a:avLst/>
          </a:prstGeom>
          <a:noFill/>
          <a:ln>
            <a:noFill/>
          </a:ln>
        </p:spPr>
      </p:pic>
      <p:pic>
        <p:nvPicPr>
          <p:cNvPr id="132" name="Google Shape;132;p31"/>
          <p:cNvPicPr preferRelativeResize="0"/>
          <p:nvPr/>
        </p:nvPicPr>
        <p:blipFill rotWithShape="1">
          <a:blip r:embed="rId5">
            <a:alphaModFix/>
          </a:blip>
          <a:srcRect b="8079" l="8606" r="6848" t="7496"/>
          <a:stretch/>
        </p:blipFill>
        <p:spPr>
          <a:xfrm>
            <a:off x="4301175" y="2130550"/>
            <a:ext cx="1376400" cy="1374900"/>
          </a:xfrm>
          <a:prstGeom prst="ellipse">
            <a:avLst/>
          </a:prstGeom>
          <a:noFill/>
          <a:ln>
            <a:noFill/>
          </a:ln>
        </p:spPr>
      </p:pic>
      <p:sp>
        <p:nvSpPr>
          <p:cNvPr id="133" name="Google Shape;133;p31"/>
          <p:cNvSpPr txBox="1"/>
          <p:nvPr/>
        </p:nvSpPr>
        <p:spPr>
          <a:xfrm>
            <a:off x="867025" y="4153250"/>
            <a:ext cx="1969500" cy="76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2200"/>
              <a:t>Approaches</a:t>
            </a:r>
            <a:endParaRPr b="1" sz="2200"/>
          </a:p>
        </p:txBody>
      </p:sp>
      <p:sp>
        <p:nvSpPr>
          <p:cNvPr id="134" name="Google Shape;134;p31"/>
          <p:cNvSpPr txBox="1"/>
          <p:nvPr/>
        </p:nvSpPr>
        <p:spPr>
          <a:xfrm>
            <a:off x="4808700" y="4279125"/>
            <a:ext cx="2574600" cy="76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2200"/>
              <a:t>Student Projects</a:t>
            </a:r>
            <a:endParaRPr b="1" sz="2200"/>
          </a:p>
        </p:txBody>
      </p:sp>
      <p:sp>
        <p:nvSpPr>
          <p:cNvPr id="135" name="Google Shape;135;p31"/>
          <p:cNvSpPr/>
          <p:nvPr/>
        </p:nvSpPr>
        <p:spPr>
          <a:xfrm>
            <a:off x="9577200" y="1899925"/>
            <a:ext cx="587100" cy="1114200"/>
          </a:xfrm>
          <a:prstGeom prst="curvedRightArrow">
            <a:avLst>
              <a:gd fmla="val 25000" name="adj1"/>
              <a:gd fmla="val 50000" name="adj2"/>
              <a:gd fmla="val 25000" name="adj3"/>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6" name="Google Shape;136;p31"/>
          <p:cNvSpPr/>
          <p:nvPr/>
        </p:nvSpPr>
        <p:spPr>
          <a:xfrm rot="-10622097">
            <a:off x="10296080" y="1852063"/>
            <a:ext cx="719163" cy="1144227"/>
          </a:xfrm>
          <a:prstGeom prst="curvedRightArrow">
            <a:avLst>
              <a:gd fmla="val 25000" name="adj1"/>
              <a:gd fmla="val 50000" name="adj2"/>
              <a:gd fmla="val 25000" name="adj3"/>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7" name="Google Shape;137;p31"/>
          <p:cNvSpPr txBox="1"/>
          <p:nvPr/>
        </p:nvSpPr>
        <p:spPr>
          <a:xfrm>
            <a:off x="8882825" y="3389750"/>
            <a:ext cx="2574600" cy="763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2200"/>
              <a:t>Takeaways,</a:t>
            </a:r>
            <a:endParaRPr b="1" sz="2200"/>
          </a:p>
          <a:p>
            <a:pPr indent="0" lvl="0" marL="0" rtl="0" algn="ctr">
              <a:spcBef>
                <a:spcPts val="0"/>
              </a:spcBef>
              <a:spcAft>
                <a:spcPts val="0"/>
              </a:spcAft>
              <a:buNone/>
            </a:pPr>
            <a:r>
              <a:rPr b="1" lang="en-US" sz="2200"/>
              <a:t>Critiques,</a:t>
            </a:r>
            <a:endParaRPr b="1" sz="2200"/>
          </a:p>
          <a:p>
            <a:pPr indent="0" lvl="0" marL="0" rtl="0" algn="ctr">
              <a:spcBef>
                <a:spcPts val="0"/>
              </a:spcBef>
              <a:spcAft>
                <a:spcPts val="0"/>
              </a:spcAft>
              <a:buNone/>
            </a:pPr>
            <a:r>
              <a:rPr b="1" lang="en-US" sz="2200"/>
              <a:t>Numbers and Narratives</a:t>
            </a:r>
            <a:endParaRPr b="1" sz="2200"/>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7" name="Shape 717"/>
        <p:cNvGrpSpPr/>
        <p:nvPr/>
      </p:nvGrpSpPr>
      <p:grpSpPr>
        <a:xfrm>
          <a:off x="0" y="0"/>
          <a:ext cx="0" cy="0"/>
          <a:chOff x="0" y="0"/>
          <a:chExt cx="0" cy="0"/>
        </a:xfrm>
      </p:grpSpPr>
      <p:sp>
        <p:nvSpPr>
          <p:cNvPr id="718" name="Google Shape;718;p76"/>
          <p:cNvSpPr txBox="1"/>
          <p:nvPr>
            <p:ph type="ctrTitle"/>
          </p:nvPr>
        </p:nvSpPr>
        <p:spPr>
          <a:xfrm>
            <a:off x="612000" y="351800"/>
            <a:ext cx="11580000" cy="6186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SzPts val="1100"/>
              <a:buFont typeface="Arial"/>
              <a:buNone/>
            </a:pPr>
            <a:r>
              <a:rPr lang="en-US"/>
              <a:t>Motivation and Framing</a:t>
            </a:r>
            <a:endParaRPr/>
          </a:p>
        </p:txBody>
      </p:sp>
      <p:sp>
        <p:nvSpPr>
          <p:cNvPr id="719" name="Google Shape;719;p76"/>
          <p:cNvSpPr txBox="1"/>
          <p:nvPr>
            <p:ph idx="2" type="body"/>
          </p:nvPr>
        </p:nvSpPr>
        <p:spPr>
          <a:xfrm>
            <a:off x="714801" y="1184625"/>
            <a:ext cx="10575300" cy="4174500"/>
          </a:xfrm>
          <a:prstGeom prst="rect">
            <a:avLst/>
          </a:prstGeom>
          <a:noFill/>
          <a:ln>
            <a:noFill/>
          </a:ln>
        </p:spPr>
        <p:txBody>
          <a:bodyPr anchorCtr="0" anchor="t" bIns="45700" lIns="91425" spcFirstLastPara="1" rIns="91425" wrap="square" tIns="45700">
            <a:spAutoFit/>
          </a:bodyPr>
          <a:lstStyle/>
          <a:p>
            <a:pPr indent="-393700" lvl="0" marL="457200" rtl="0" algn="l">
              <a:lnSpc>
                <a:spcPct val="115000"/>
              </a:lnSpc>
              <a:spcBef>
                <a:spcPts val="0"/>
              </a:spcBef>
              <a:spcAft>
                <a:spcPts val="0"/>
              </a:spcAft>
              <a:buSzPts val="2600"/>
              <a:buChar char="●"/>
            </a:pPr>
            <a:r>
              <a:rPr lang="en-US" sz="2600"/>
              <a:t>As an </a:t>
            </a:r>
            <a:r>
              <a:rPr b="1" lang="en-US" sz="2600"/>
              <a:t>equilibrium</a:t>
            </a:r>
            <a:r>
              <a:rPr lang="en-US" sz="2600"/>
              <a:t> model, GCAM is primarily designed to analyse long-term impacts on global systems. </a:t>
            </a:r>
            <a:endParaRPr sz="2600"/>
          </a:p>
          <a:p>
            <a:pPr indent="-393700" lvl="0" marL="457200" rtl="0" algn="l">
              <a:lnSpc>
                <a:spcPct val="115000"/>
              </a:lnSpc>
              <a:spcBef>
                <a:spcPts val="0"/>
              </a:spcBef>
              <a:spcAft>
                <a:spcPts val="0"/>
              </a:spcAft>
              <a:buSzPts val="2600"/>
              <a:buChar char="●"/>
            </a:pPr>
            <a:r>
              <a:rPr lang="en-US" sz="2600"/>
              <a:t>This project aims to explore if </a:t>
            </a:r>
            <a:r>
              <a:rPr b="1" lang="en-US" sz="2600"/>
              <a:t>short-term catastrophic climatic shocks</a:t>
            </a:r>
            <a:r>
              <a:rPr lang="en-US" sz="2600"/>
              <a:t> can be modelled using GCAM. </a:t>
            </a:r>
            <a:endParaRPr sz="2600"/>
          </a:p>
          <a:p>
            <a:pPr indent="-393700" lvl="0" marL="457200" rtl="0" algn="l">
              <a:lnSpc>
                <a:spcPct val="115000"/>
              </a:lnSpc>
              <a:spcBef>
                <a:spcPts val="0"/>
              </a:spcBef>
              <a:spcAft>
                <a:spcPts val="0"/>
              </a:spcAft>
              <a:buSzPts val="2600"/>
              <a:buChar char="●"/>
            </a:pPr>
            <a:r>
              <a:rPr lang="en-US" sz="2600"/>
              <a:t>We modelled a </a:t>
            </a:r>
            <a:r>
              <a:rPr b="1" lang="en-US" sz="2600"/>
              <a:t>decade-long severe heatwave</a:t>
            </a:r>
            <a:r>
              <a:rPr lang="en-US" sz="2600"/>
              <a:t> in the American midwest by </a:t>
            </a:r>
            <a:r>
              <a:rPr b="1" lang="en-US" sz="2600"/>
              <a:t>decreasing runoff</a:t>
            </a:r>
            <a:r>
              <a:rPr lang="en-US" sz="2600"/>
              <a:t> in the Arkansas, Missouri, and South Mississippi river basins by</a:t>
            </a:r>
            <a:r>
              <a:rPr b="1" lang="en-US" sz="2600"/>
              <a:t> 70%</a:t>
            </a:r>
            <a:endParaRPr b="1" sz="2600"/>
          </a:p>
          <a:p>
            <a:pPr indent="-393700" lvl="0" marL="457200" rtl="0" algn="l">
              <a:lnSpc>
                <a:spcPct val="115000"/>
              </a:lnSpc>
              <a:spcBef>
                <a:spcPts val="0"/>
              </a:spcBef>
              <a:spcAft>
                <a:spcPts val="0"/>
              </a:spcAft>
              <a:buSzPts val="2600"/>
              <a:buChar char="●"/>
            </a:pPr>
            <a:r>
              <a:rPr lang="en-US" sz="2600"/>
              <a:t>To what extent can a </a:t>
            </a:r>
            <a:r>
              <a:rPr b="1" lang="en-US" sz="2600"/>
              <a:t>climate shock </a:t>
            </a:r>
            <a:r>
              <a:rPr lang="en-US" sz="2600"/>
              <a:t>(drought) affect </a:t>
            </a:r>
            <a:r>
              <a:rPr b="1" lang="en-US" sz="2600"/>
              <a:t>agriculture production</a:t>
            </a:r>
            <a:r>
              <a:rPr lang="en-US" sz="2600"/>
              <a:t>, and prices in the US and beyond? </a:t>
            </a:r>
            <a:endParaRPr b="1" sz="2600"/>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3" name="Shape 723"/>
        <p:cNvGrpSpPr/>
        <p:nvPr/>
      </p:nvGrpSpPr>
      <p:grpSpPr>
        <a:xfrm>
          <a:off x="0" y="0"/>
          <a:ext cx="0" cy="0"/>
          <a:chOff x="0" y="0"/>
          <a:chExt cx="0" cy="0"/>
        </a:xfrm>
      </p:grpSpPr>
      <p:pic>
        <p:nvPicPr>
          <p:cNvPr id="724" name="Google Shape;724;p77"/>
          <p:cNvPicPr preferRelativeResize="0"/>
          <p:nvPr/>
        </p:nvPicPr>
        <p:blipFill>
          <a:blip r:embed="rId3">
            <a:alphaModFix/>
          </a:blip>
          <a:stretch>
            <a:fillRect/>
          </a:stretch>
        </p:blipFill>
        <p:spPr>
          <a:xfrm>
            <a:off x="152400" y="508000"/>
            <a:ext cx="11988798" cy="4648565"/>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8" name="Shape 728"/>
        <p:cNvGrpSpPr/>
        <p:nvPr/>
      </p:nvGrpSpPr>
      <p:grpSpPr>
        <a:xfrm>
          <a:off x="0" y="0"/>
          <a:ext cx="0" cy="0"/>
          <a:chOff x="0" y="0"/>
          <a:chExt cx="0" cy="0"/>
        </a:xfrm>
      </p:grpSpPr>
      <p:pic>
        <p:nvPicPr>
          <p:cNvPr id="729" name="Google Shape;729;p78"/>
          <p:cNvPicPr preferRelativeResize="0"/>
          <p:nvPr/>
        </p:nvPicPr>
        <p:blipFill>
          <a:blip r:embed="rId3">
            <a:alphaModFix/>
          </a:blip>
          <a:stretch>
            <a:fillRect/>
          </a:stretch>
        </p:blipFill>
        <p:spPr>
          <a:xfrm>
            <a:off x="203200" y="81467"/>
            <a:ext cx="11785601" cy="5009642"/>
          </a:xfrm>
          <a:prstGeom prst="rect">
            <a:avLst/>
          </a:prstGeom>
          <a:noFill/>
          <a:ln>
            <a:noFill/>
          </a:ln>
        </p:spPr>
      </p:pic>
      <p:sp>
        <p:nvSpPr>
          <p:cNvPr id="730" name="Google Shape;730;p78"/>
          <p:cNvSpPr txBox="1"/>
          <p:nvPr/>
        </p:nvSpPr>
        <p:spPr>
          <a:xfrm>
            <a:off x="1031600" y="4356767"/>
            <a:ext cx="10957200" cy="22044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t/>
            </a:r>
            <a:endParaRPr sz="2400">
              <a:solidFill>
                <a:schemeClr val="dk2"/>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4" name="Shape 734"/>
        <p:cNvGrpSpPr/>
        <p:nvPr/>
      </p:nvGrpSpPr>
      <p:grpSpPr>
        <a:xfrm>
          <a:off x="0" y="0"/>
          <a:ext cx="0" cy="0"/>
          <a:chOff x="0" y="0"/>
          <a:chExt cx="0" cy="0"/>
        </a:xfrm>
      </p:grpSpPr>
      <p:pic>
        <p:nvPicPr>
          <p:cNvPr id="735" name="Google Shape;735;p79"/>
          <p:cNvPicPr preferRelativeResize="0"/>
          <p:nvPr/>
        </p:nvPicPr>
        <p:blipFill>
          <a:blip r:embed="rId3">
            <a:alphaModFix/>
          </a:blip>
          <a:stretch>
            <a:fillRect/>
          </a:stretch>
        </p:blipFill>
        <p:spPr>
          <a:xfrm>
            <a:off x="736600" y="43867"/>
            <a:ext cx="11382666" cy="4744634"/>
          </a:xfrm>
          <a:prstGeom prst="rect">
            <a:avLst/>
          </a:prstGeom>
          <a:noFill/>
          <a:ln>
            <a:noFill/>
          </a:ln>
        </p:spPr>
      </p:pic>
      <p:sp>
        <p:nvSpPr>
          <p:cNvPr id="736" name="Google Shape;736;p79"/>
          <p:cNvSpPr/>
          <p:nvPr/>
        </p:nvSpPr>
        <p:spPr>
          <a:xfrm>
            <a:off x="2990100" y="1503233"/>
            <a:ext cx="1224900" cy="578700"/>
          </a:xfrm>
          <a:prstGeom prst="rect">
            <a:avLst/>
          </a:prstGeom>
          <a:noFill/>
          <a:ln cap="flat" cmpd="sng" w="28575">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p>
        </p:txBody>
      </p:sp>
      <p:pic>
        <p:nvPicPr>
          <p:cNvPr id="737" name="Google Shape;737;p79"/>
          <p:cNvPicPr preferRelativeResize="0"/>
          <p:nvPr/>
        </p:nvPicPr>
        <p:blipFill rotWithShape="1">
          <a:blip r:embed="rId4">
            <a:alphaModFix/>
          </a:blip>
          <a:srcRect b="0" l="0" r="13584" t="0"/>
          <a:stretch/>
        </p:blipFill>
        <p:spPr>
          <a:xfrm>
            <a:off x="1399001" y="3810000"/>
            <a:ext cx="5137431" cy="3050399"/>
          </a:xfrm>
          <a:prstGeom prst="rect">
            <a:avLst/>
          </a:prstGeom>
          <a:noFill/>
          <a:ln>
            <a:noFill/>
          </a:ln>
        </p:spPr>
      </p:pic>
      <p:cxnSp>
        <p:nvCxnSpPr>
          <p:cNvPr id="738" name="Google Shape;738;p79"/>
          <p:cNvCxnSpPr>
            <a:stCxn id="736" idx="1"/>
          </p:cNvCxnSpPr>
          <p:nvPr/>
        </p:nvCxnSpPr>
        <p:spPr>
          <a:xfrm flipH="1">
            <a:off x="1759800" y="1792583"/>
            <a:ext cx="1230300" cy="2188200"/>
          </a:xfrm>
          <a:prstGeom prst="straightConnector1">
            <a:avLst/>
          </a:prstGeom>
          <a:noFill/>
          <a:ln cap="flat" cmpd="sng" w="19050">
            <a:solidFill>
              <a:schemeClr val="dk2"/>
            </a:solidFill>
            <a:prstDash val="solid"/>
            <a:round/>
            <a:headEnd len="med" w="med" type="none"/>
            <a:tailEnd len="med" w="med" type="none"/>
          </a:ln>
        </p:spPr>
      </p:cxnSp>
      <p:cxnSp>
        <p:nvCxnSpPr>
          <p:cNvPr id="739" name="Google Shape;739;p79"/>
          <p:cNvCxnSpPr>
            <a:stCxn id="736" idx="3"/>
          </p:cNvCxnSpPr>
          <p:nvPr/>
        </p:nvCxnSpPr>
        <p:spPr>
          <a:xfrm>
            <a:off x="4215000" y="1792583"/>
            <a:ext cx="2182200" cy="221610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4" name="Shape 744"/>
        <p:cNvGrpSpPr/>
        <p:nvPr/>
      </p:nvGrpSpPr>
      <p:grpSpPr>
        <a:xfrm>
          <a:off x="0" y="0"/>
          <a:ext cx="0" cy="0"/>
          <a:chOff x="0" y="0"/>
          <a:chExt cx="0" cy="0"/>
        </a:xfrm>
      </p:grpSpPr>
      <p:sp>
        <p:nvSpPr>
          <p:cNvPr id="745" name="Google Shape;745;p80"/>
          <p:cNvSpPr txBox="1"/>
          <p:nvPr>
            <p:ph type="ctrTitle"/>
          </p:nvPr>
        </p:nvSpPr>
        <p:spPr>
          <a:xfrm>
            <a:off x="612000" y="351800"/>
            <a:ext cx="11580000" cy="6186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SzPts val="1100"/>
              <a:buFont typeface="Arial"/>
              <a:buNone/>
            </a:pPr>
            <a:r>
              <a:rPr lang="en-US"/>
              <a:t>Conclusion</a:t>
            </a:r>
            <a:endParaRPr/>
          </a:p>
        </p:txBody>
      </p:sp>
      <p:sp>
        <p:nvSpPr>
          <p:cNvPr id="746" name="Google Shape;746;p80"/>
          <p:cNvSpPr/>
          <p:nvPr/>
        </p:nvSpPr>
        <p:spPr>
          <a:xfrm>
            <a:off x="2680500" y="1071275"/>
            <a:ext cx="8767500" cy="1116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400050" lvl="0" marL="457200" rtl="0" algn="l">
              <a:lnSpc>
                <a:spcPct val="115000"/>
              </a:lnSpc>
              <a:spcBef>
                <a:spcPts val="0"/>
              </a:spcBef>
              <a:spcAft>
                <a:spcPts val="0"/>
              </a:spcAft>
              <a:buClr>
                <a:srgbClr val="595959"/>
              </a:buClr>
              <a:buSzPts val="2700"/>
              <a:buAutoNum type="arabicPeriod"/>
            </a:pPr>
            <a:r>
              <a:rPr lang="en-US" sz="2700">
                <a:solidFill>
                  <a:srgbClr val="595959"/>
                </a:solidFill>
              </a:rPr>
              <a:t>GCAM can incorporate behavioral responses and adaptation strategies </a:t>
            </a:r>
            <a:r>
              <a:rPr b="1" lang="en-US" sz="2700">
                <a:solidFill>
                  <a:srgbClr val="595959"/>
                </a:solidFill>
              </a:rPr>
              <a:t>to some extent</a:t>
            </a:r>
            <a:endParaRPr b="1" sz="1500"/>
          </a:p>
        </p:txBody>
      </p:sp>
      <p:pic>
        <p:nvPicPr>
          <p:cNvPr id="747" name="Google Shape;747;p80"/>
          <p:cNvPicPr preferRelativeResize="0"/>
          <p:nvPr/>
        </p:nvPicPr>
        <p:blipFill>
          <a:blip r:embed="rId3">
            <a:alphaModFix/>
          </a:blip>
          <a:stretch>
            <a:fillRect/>
          </a:stretch>
        </p:blipFill>
        <p:spPr>
          <a:xfrm>
            <a:off x="968200" y="1215426"/>
            <a:ext cx="920974" cy="920974"/>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2" name="Shape 752"/>
        <p:cNvGrpSpPr/>
        <p:nvPr/>
      </p:nvGrpSpPr>
      <p:grpSpPr>
        <a:xfrm>
          <a:off x="0" y="0"/>
          <a:ext cx="0" cy="0"/>
          <a:chOff x="0" y="0"/>
          <a:chExt cx="0" cy="0"/>
        </a:xfrm>
      </p:grpSpPr>
      <p:sp>
        <p:nvSpPr>
          <p:cNvPr id="753" name="Google Shape;753;p81"/>
          <p:cNvSpPr txBox="1"/>
          <p:nvPr>
            <p:ph type="ctrTitle"/>
          </p:nvPr>
        </p:nvSpPr>
        <p:spPr>
          <a:xfrm>
            <a:off x="612000" y="351800"/>
            <a:ext cx="11580000" cy="6186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SzPts val="1100"/>
              <a:buFont typeface="Arial"/>
              <a:buNone/>
            </a:pPr>
            <a:r>
              <a:rPr lang="en-US"/>
              <a:t>Conclusion</a:t>
            </a:r>
            <a:endParaRPr/>
          </a:p>
        </p:txBody>
      </p:sp>
      <p:sp>
        <p:nvSpPr>
          <p:cNvPr id="754" name="Google Shape;754;p81"/>
          <p:cNvSpPr/>
          <p:nvPr/>
        </p:nvSpPr>
        <p:spPr>
          <a:xfrm>
            <a:off x="2680500" y="1071275"/>
            <a:ext cx="8767500" cy="1116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400050" lvl="0" marL="457200" rtl="0" algn="l">
              <a:lnSpc>
                <a:spcPct val="115000"/>
              </a:lnSpc>
              <a:spcBef>
                <a:spcPts val="0"/>
              </a:spcBef>
              <a:spcAft>
                <a:spcPts val="0"/>
              </a:spcAft>
              <a:buClr>
                <a:srgbClr val="595959"/>
              </a:buClr>
              <a:buSzPts val="2700"/>
              <a:buAutoNum type="arabicPeriod"/>
            </a:pPr>
            <a:r>
              <a:rPr lang="en-US" sz="2700">
                <a:solidFill>
                  <a:srgbClr val="595959"/>
                </a:solidFill>
              </a:rPr>
              <a:t>GCAM can incorporate behavioral responses and adaptation strategies </a:t>
            </a:r>
            <a:r>
              <a:rPr b="1" lang="en-US" sz="2700">
                <a:solidFill>
                  <a:srgbClr val="595959"/>
                </a:solidFill>
              </a:rPr>
              <a:t>to some extent</a:t>
            </a:r>
            <a:endParaRPr b="1" sz="1500"/>
          </a:p>
        </p:txBody>
      </p:sp>
      <p:sp>
        <p:nvSpPr>
          <p:cNvPr id="755" name="Google Shape;755;p81"/>
          <p:cNvSpPr/>
          <p:nvPr/>
        </p:nvSpPr>
        <p:spPr>
          <a:xfrm>
            <a:off x="2653500" y="2422675"/>
            <a:ext cx="8794500" cy="1116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sz="2600">
                <a:solidFill>
                  <a:srgbClr val="595959"/>
                </a:solidFill>
              </a:rPr>
              <a:t>2. It is limited by its </a:t>
            </a:r>
            <a:r>
              <a:rPr b="1" lang="en-US" sz="2600">
                <a:solidFill>
                  <a:srgbClr val="595959"/>
                </a:solidFill>
              </a:rPr>
              <a:t>underlying assumptions </a:t>
            </a:r>
            <a:r>
              <a:rPr lang="en-US" sz="2600">
                <a:solidFill>
                  <a:srgbClr val="595959"/>
                </a:solidFill>
              </a:rPr>
              <a:t>and modeling framework</a:t>
            </a:r>
            <a:endParaRPr/>
          </a:p>
        </p:txBody>
      </p:sp>
      <p:pic>
        <p:nvPicPr>
          <p:cNvPr id="756" name="Google Shape;756;p81"/>
          <p:cNvPicPr preferRelativeResize="0"/>
          <p:nvPr/>
        </p:nvPicPr>
        <p:blipFill>
          <a:blip r:embed="rId3">
            <a:alphaModFix/>
          </a:blip>
          <a:stretch>
            <a:fillRect/>
          </a:stretch>
        </p:blipFill>
        <p:spPr>
          <a:xfrm>
            <a:off x="968200" y="1215426"/>
            <a:ext cx="920974" cy="920974"/>
          </a:xfrm>
          <a:prstGeom prst="rect">
            <a:avLst/>
          </a:prstGeom>
          <a:noFill/>
          <a:ln>
            <a:noFill/>
          </a:ln>
        </p:spPr>
      </p:pic>
      <p:pic>
        <p:nvPicPr>
          <p:cNvPr id="757" name="Google Shape;757;p81"/>
          <p:cNvPicPr preferRelativeResize="0"/>
          <p:nvPr/>
        </p:nvPicPr>
        <p:blipFill>
          <a:blip r:embed="rId4">
            <a:alphaModFix/>
          </a:blip>
          <a:stretch>
            <a:fillRect/>
          </a:stretch>
        </p:blipFill>
        <p:spPr>
          <a:xfrm>
            <a:off x="721700" y="2273676"/>
            <a:ext cx="1413975" cy="1413998"/>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2" name="Shape 762"/>
        <p:cNvGrpSpPr/>
        <p:nvPr/>
      </p:nvGrpSpPr>
      <p:grpSpPr>
        <a:xfrm>
          <a:off x="0" y="0"/>
          <a:ext cx="0" cy="0"/>
          <a:chOff x="0" y="0"/>
          <a:chExt cx="0" cy="0"/>
        </a:xfrm>
      </p:grpSpPr>
      <p:sp>
        <p:nvSpPr>
          <p:cNvPr id="763" name="Google Shape;763;p82"/>
          <p:cNvSpPr txBox="1"/>
          <p:nvPr>
            <p:ph type="ctrTitle"/>
          </p:nvPr>
        </p:nvSpPr>
        <p:spPr>
          <a:xfrm>
            <a:off x="612000" y="351800"/>
            <a:ext cx="11580000" cy="6186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SzPts val="1100"/>
              <a:buFont typeface="Arial"/>
              <a:buNone/>
            </a:pPr>
            <a:r>
              <a:rPr lang="en-US"/>
              <a:t>Conclusion</a:t>
            </a:r>
            <a:endParaRPr/>
          </a:p>
        </p:txBody>
      </p:sp>
      <p:sp>
        <p:nvSpPr>
          <p:cNvPr id="764" name="Google Shape;764;p82"/>
          <p:cNvSpPr/>
          <p:nvPr/>
        </p:nvSpPr>
        <p:spPr>
          <a:xfrm>
            <a:off x="2680500" y="1071275"/>
            <a:ext cx="8767500" cy="1116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400050" lvl="0" marL="457200" rtl="0" algn="l">
              <a:lnSpc>
                <a:spcPct val="115000"/>
              </a:lnSpc>
              <a:spcBef>
                <a:spcPts val="0"/>
              </a:spcBef>
              <a:spcAft>
                <a:spcPts val="0"/>
              </a:spcAft>
              <a:buClr>
                <a:srgbClr val="595959"/>
              </a:buClr>
              <a:buSzPts val="2700"/>
              <a:buAutoNum type="arabicPeriod"/>
            </a:pPr>
            <a:r>
              <a:rPr lang="en-US" sz="2700">
                <a:solidFill>
                  <a:srgbClr val="595959"/>
                </a:solidFill>
              </a:rPr>
              <a:t>GCAM can incorporate behavioral responses and adaptation strategies </a:t>
            </a:r>
            <a:r>
              <a:rPr b="1" lang="en-US" sz="2700">
                <a:solidFill>
                  <a:srgbClr val="595959"/>
                </a:solidFill>
              </a:rPr>
              <a:t>to some extent</a:t>
            </a:r>
            <a:endParaRPr b="1" sz="1500"/>
          </a:p>
        </p:txBody>
      </p:sp>
      <p:sp>
        <p:nvSpPr>
          <p:cNvPr id="765" name="Google Shape;765;p82"/>
          <p:cNvSpPr/>
          <p:nvPr/>
        </p:nvSpPr>
        <p:spPr>
          <a:xfrm>
            <a:off x="2667000" y="3774075"/>
            <a:ext cx="8874900" cy="2232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sz="2600">
                <a:solidFill>
                  <a:srgbClr val="595959"/>
                </a:solidFill>
              </a:rPr>
              <a:t>3. Since it is an equilibrium model, it adapts to these catastrophic shocks by </a:t>
            </a:r>
            <a:r>
              <a:rPr b="1" lang="en-US" sz="2600">
                <a:solidFill>
                  <a:srgbClr val="595959"/>
                </a:solidFill>
              </a:rPr>
              <a:t>reallocating</a:t>
            </a:r>
            <a:r>
              <a:rPr lang="en-US" sz="2600">
                <a:solidFill>
                  <a:srgbClr val="595959"/>
                </a:solidFill>
              </a:rPr>
              <a:t> wheat production across nations and regions, but may not always be practically feasible because of difference in </a:t>
            </a:r>
            <a:r>
              <a:rPr b="1" lang="en-US" sz="2600">
                <a:solidFill>
                  <a:srgbClr val="595959"/>
                </a:solidFill>
              </a:rPr>
              <a:t>geography, climatic, political, cultural and economic factors</a:t>
            </a:r>
            <a:r>
              <a:rPr lang="en-US" sz="2600">
                <a:solidFill>
                  <a:srgbClr val="595959"/>
                </a:solidFill>
              </a:rPr>
              <a:t>.</a:t>
            </a:r>
            <a:endParaRPr/>
          </a:p>
        </p:txBody>
      </p:sp>
      <p:sp>
        <p:nvSpPr>
          <p:cNvPr id="766" name="Google Shape;766;p82"/>
          <p:cNvSpPr/>
          <p:nvPr/>
        </p:nvSpPr>
        <p:spPr>
          <a:xfrm>
            <a:off x="2653500" y="2422675"/>
            <a:ext cx="8794500" cy="1116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sz="2600">
                <a:solidFill>
                  <a:srgbClr val="595959"/>
                </a:solidFill>
              </a:rPr>
              <a:t>2. It is limited by its </a:t>
            </a:r>
            <a:r>
              <a:rPr b="1" lang="en-US" sz="2600">
                <a:solidFill>
                  <a:srgbClr val="595959"/>
                </a:solidFill>
              </a:rPr>
              <a:t>underlying assumptions </a:t>
            </a:r>
            <a:r>
              <a:rPr lang="en-US" sz="2600">
                <a:solidFill>
                  <a:srgbClr val="595959"/>
                </a:solidFill>
              </a:rPr>
              <a:t>and modeling framework</a:t>
            </a:r>
            <a:endParaRPr/>
          </a:p>
        </p:txBody>
      </p:sp>
      <p:pic>
        <p:nvPicPr>
          <p:cNvPr id="767" name="Google Shape;767;p82"/>
          <p:cNvPicPr preferRelativeResize="0"/>
          <p:nvPr/>
        </p:nvPicPr>
        <p:blipFill>
          <a:blip r:embed="rId3">
            <a:alphaModFix/>
          </a:blip>
          <a:stretch>
            <a:fillRect/>
          </a:stretch>
        </p:blipFill>
        <p:spPr>
          <a:xfrm>
            <a:off x="968200" y="1215426"/>
            <a:ext cx="920974" cy="920974"/>
          </a:xfrm>
          <a:prstGeom prst="rect">
            <a:avLst/>
          </a:prstGeom>
          <a:noFill/>
          <a:ln>
            <a:noFill/>
          </a:ln>
        </p:spPr>
      </p:pic>
      <p:pic>
        <p:nvPicPr>
          <p:cNvPr id="768" name="Google Shape;768;p82"/>
          <p:cNvPicPr preferRelativeResize="0"/>
          <p:nvPr/>
        </p:nvPicPr>
        <p:blipFill>
          <a:blip r:embed="rId4">
            <a:alphaModFix/>
          </a:blip>
          <a:stretch>
            <a:fillRect/>
          </a:stretch>
        </p:blipFill>
        <p:spPr>
          <a:xfrm>
            <a:off x="721700" y="2273676"/>
            <a:ext cx="1413975" cy="1413998"/>
          </a:xfrm>
          <a:prstGeom prst="rect">
            <a:avLst/>
          </a:prstGeom>
          <a:noFill/>
          <a:ln>
            <a:noFill/>
          </a:ln>
        </p:spPr>
      </p:pic>
      <p:pic>
        <p:nvPicPr>
          <p:cNvPr id="769" name="Google Shape;769;p82"/>
          <p:cNvPicPr preferRelativeResize="0"/>
          <p:nvPr/>
        </p:nvPicPr>
        <p:blipFill>
          <a:blip r:embed="rId5">
            <a:alphaModFix/>
          </a:blip>
          <a:stretch>
            <a:fillRect/>
          </a:stretch>
        </p:blipFill>
        <p:spPr>
          <a:xfrm>
            <a:off x="721696" y="4048763"/>
            <a:ext cx="1413976" cy="1413976"/>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4" name="Shape 774"/>
        <p:cNvGrpSpPr/>
        <p:nvPr/>
      </p:nvGrpSpPr>
      <p:grpSpPr>
        <a:xfrm>
          <a:off x="0" y="0"/>
          <a:ext cx="0" cy="0"/>
          <a:chOff x="0" y="0"/>
          <a:chExt cx="0" cy="0"/>
        </a:xfrm>
      </p:grpSpPr>
      <p:sp>
        <p:nvSpPr>
          <p:cNvPr id="775" name="Google Shape;775;p83"/>
          <p:cNvSpPr txBox="1"/>
          <p:nvPr>
            <p:ph type="ctrTitle"/>
          </p:nvPr>
        </p:nvSpPr>
        <p:spPr>
          <a:xfrm>
            <a:off x="612000" y="351800"/>
            <a:ext cx="11580000" cy="6186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SzPts val="1100"/>
              <a:buFont typeface="Arial"/>
              <a:buNone/>
            </a:pPr>
            <a:r>
              <a:rPr lang="en-US"/>
              <a:t>Conflict as Reduced Land Availability</a:t>
            </a:r>
            <a:endParaRPr/>
          </a:p>
        </p:txBody>
      </p:sp>
      <p:sp>
        <p:nvSpPr>
          <p:cNvPr id="776" name="Google Shape;776;p83"/>
          <p:cNvSpPr/>
          <p:nvPr/>
        </p:nvSpPr>
        <p:spPr>
          <a:xfrm>
            <a:off x="396225" y="1223700"/>
            <a:ext cx="3469500" cy="4410600"/>
          </a:xfrm>
          <a:prstGeom prst="roundRect">
            <a:avLst>
              <a:gd fmla="val 16667" name="adj"/>
            </a:avLst>
          </a:prstGeom>
          <a:solidFill>
            <a:srgbClr val="FCE5CD"/>
          </a:solidFill>
          <a:ln cap="flat" cmpd="sng" w="9525">
            <a:solidFill>
              <a:schemeClr val="dk2"/>
            </a:solidFill>
            <a:prstDash val="solid"/>
            <a:round/>
            <a:headEnd len="sm" w="sm" type="none"/>
            <a:tailEnd len="sm" w="sm" type="none"/>
          </a:ln>
        </p:spPr>
        <p:txBody>
          <a:bodyPr anchorCtr="0" anchor="b" bIns="91425" lIns="91425" spcFirstLastPara="1" rIns="91425" wrap="square" tIns="91425">
            <a:noAutofit/>
          </a:bodyPr>
          <a:lstStyle/>
          <a:p>
            <a:pPr indent="0" lvl="0" marL="0" rtl="0" algn="ctr">
              <a:lnSpc>
                <a:spcPct val="115000"/>
              </a:lnSpc>
              <a:spcBef>
                <a:spcPts val="0"/>
              </a:spcBef>
              <a:spcAft>
                <a:spcPts val="1200"/>
              </a:spcAft>
              <a:buNone/>
            </a:pPr>
            <a:r>
              <a:rPr lang="en-US" sz="2500">
                <a:solidFill>
                  <a:srgbClr val="595959"/>
                </a:solidFill>
              </a:rPr>
              <a:t>During conflict, production shifts (increase in weaponry, decrease in other things)</a:t>
            </a:r>
            <a:endParaRPr sz="1300"/>
          </a:p>
        </p:txBody>
      </p:sp>
      <p:sp>
        <p:nvSpPr>
          <p:cNvPr id="777" name="Google Shape;777;p83"/>
          <p:cNvSpPr/>
          <p:nvPr/>
        </p:nvSpPr>
        <p:spPr>
          <a:xfrm>
            <a:off x="4361250" y="1223700"/>
            <a:ext cx="3469500" cy="4410600"/>
          </a:xfrm>
          <a:prstGeom prst="roundRect">
            <a:avLst>
              <a:gd fmla="val 16667" name="adj"/>
            </a:avLst>
          </a:prstGeom>
          <a:solidFill>
            <a:srgbClr val="FFF2CC"/>
          </a:solidFill>
          <a:ln cap="flat" cmpd="sng" w="9525">
            <a:solidFill>
              <a:schemeClr val="dk2"/>
            </a:solidFill>
            <a:prstDash val="solid"/>
            <a:round/>
            <a:headEnd len="sm" w="sm" type="none"/>
            <a:tailEnd len="sm" w="sm" type="none"/>
          </a:ln>
        </p:spPr>
        <p:txBody>
          <a:bodyPr anchorCtr="0" anchor="b" bIns="91425" lIns="91425" spcFirstLastPara="1" rIns="91425" wrap="square" tIns="91425">
            <a:noAutofit/>
          </a:bodyPr>
          <a:lstStyle/>
          <a:p>
            <a:pPr indent="0" lvl="0" marL="0" rtl="0" algn="ctr">
              <a:lnSpc>
                <a:spcPct val="115000"/>
              </a:lnSpc>
              <a:spcBef>
                <a:spcPts val="0"/>
              </a:spcBef>
              <a:spcAft>
                <a:spcPts val="1200"/>
              </a:spcAft>
              <a:buNone/>
            </a:pPr>
            <a:r>
              <a:rPr lang="en-US" sz="2500">
                <a:solidFill>
                  <a:srgbClr val="595959"/>
                </a:solidFill>
              </a:rPr>
              <a:t>Of particular interest within GCAM, large scale conflict takes farmland out of production</a:t>
            </a:r>
            <a:endParaRPr sz="2500"/>
          </a:p>
        </p:txBody>
      </p:sp>
      <p:pic>
        <p:nvPicPr>
          <p:cNvPr id="778" name="Google Shape;778;p83"/>
          <p:cNvPicPr preferRelativeResize="0"/>
          <p:nvPr/>
        </p:nvPicPr>
        <p:blipFill>
          <a:blip r:embed="rId3">
            <a:alphaModFix/>
          </a:blip>
          <a:stretch>
            <a:fillRect/>
          </a:stretch>
        </p:blipFill>
        <p:spPr>
          <a:xfrm>
            <a:off x="1409688" y="1468700"/>
            <a:ext cx="1442576" cy="1442576"/>
          </a:xfrm>
          <a:prstGeom prst="rect">
            <a:avLst/>
          </a:prstGeom>
          <a:noFill/>
          <a:ln>
            <a:noFill/>
          </a:ln>
        </p:spPr>
      </p:pic>
      <p:pic>
        <p:nvPicPr>
          <p:cNvPr id="779" name="Google Shape;779;p83"/>
          <p:cNvPicPr preferRelativeResize="0"/>
          <p:nvPr/>
        </p:nvPicPr>
        <p:blipFill>
          <a:blip r:embed="rId4">
            <a:alphaModFix/>
          </a:blip>
          <a:stretch>
            <a:fillRect/>
          </a:stretch>
        </p:blipFill>
        <p:spPr>
          <a:xfrm>
            <a:off x="5356425" y="1383150"/>
            <a:ext cx="1613651" cy="1613651"/>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4" name="Shape 784"/>
        <p:cNvGrpSpPr/>
        <p:nvPr/>
      </p:nvGrpSpPr>
      <p:grpSpPr>
        <a:xfrm>
          <a:off x="0" y="0"/>
          <a:ext cx="0" cy="0"/>
          <a:chOff x="0" y="0"/>
          <a:chExt cx="0" cy="0"/>
        </a:xfrm>
      </p:grpSpPr>
      <p:pic>
        <p:nvPicPr>
          <p:cNvPr id="785" name="Google Shape;785;p84"/>
          <p:cNvPicPr preferRelativeResize="0"/>
          <p:nvPr/>
        </p:nvPicPr>
        <p:blipFill>
          <a:blip r:embed="rId3">
            <a:alphaModFix/>
          </a:blip>
          <a:stretch>
            <a:fillRect/>
          </a:stretch>
        </p:blipFill>
        <p:spPr>
          <a:xfrm>
            <a:off x="2388149" y="643038"/>
            <a:ext cx="6023724" cy="5571924"/>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0" name="Shape 790"/>
        <p:cNvGrpSpPr/>
        <p:nvPr/>
      </p:nvGrpSpPr>
      <p:grpSpPr>
        <a:xfrm>
          <a:off x="0" y="0"/>
          <a:ext cx="0" cy="0"/>
          <a:chOff x="0" y="0"/>
          <a:chExt cx="0" cy="0"/>
        </a:xfrm>
      </p:grpSpPr>
      <p:sp>
        <p:nvSpPr>
          <p:cNvPr id="791" name="Google Shape;791;p85"/>
          <p:cNvSpPr txBox="1"/>
          <p:nvPr>
            <p:ph type="ctrTitle"/>
          </p:nvPr>
        </p:nvSpPr>
        <p:spPr>
          <a:xfrm>
            <a:off x="612000" y="351800"/>
            <a:ext cx="11580000" cy="6186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SzPts val="1100"/>
              <a:buFont typeface="Arial"/>
              <a:buNone/>
            </a:pPr>
            <a:r>
              <a:rPr lang="en-US"/>
              <a:t>Conflict as Reduced Land Availability</a:t>
            </a:r>
            <a:endParaRPr/>
          </a:p>
        </p:txBody>
      </p:sp>
      <p:sp>
        <p:nvSpPr>
          <p:cNvPr id="792" name="Google Shape;792;p85"/>
          <p:cNvSpPr/>
          <p:nvPr/>
        </p:nvSpPr>
        <p:spPr>
          <a:xfrm>
            <a:off x="396225" y="1223700"/>
            <a:ext cx="3469500" cy="4410600"/>
          </a:xfrm>
          <a:prstGeom prst="roundRect">
            <a:avLst>
              <a:gd fmla="val 16667" name="adj"/>
            </a:avLst>
          </a:prstGeom>
          <a:solidFill>
            <a:srgbClr val="FCE5CD"/>
          </a:solidFill>
          <a:ln cap="flat" cmpd="sng" w="9525">
            <a:solidFill>
              <a:schemeClr val="dk2"/>
            </a:solidFill>
            <a:prstDash val="solid"/>
            <a:round/>
            <a:headEnd len="sm" w="sm" type="none"/>
            <a:tailEnd len="sm" w="sm" type="none"/>
          </a:ln>
        </p:spPr>
        <p:txBody>
          <a:bodyPr anchorCtr="0" anchor="b" bIns="91425" lIns="91425" spcFirstLastPara="1" rIns="91425" wrap="square" tIns="91425">
            <a:noAutofit/>
          </a:bodyPr>
          <a:lstStyle/>
          <a:p>
            <a:pPr indent="0" lvl="0" marL="0" rtl="0" algn="ctr">
              <a:lnSpc>
                <a:spcPct val="115000"/>
              </a:lnSpc>
              <a:spcBef>
                <a:spcPts val="0"/>
              </a:spcBef>
              <a:spcAft>
                <a:spcPts val="1200"/>
              </a:spcAft>
              <a:buNone/>
            </a:pPr>
            <a:r>
              <a:rPr lang="en-US" sz="2500">
                <a:solidFill>
                  <a:srgbClr val="595959"/>
                </a:solidFill>
              </a:rPr>
              <a:t>During conflict, production shifts (increase in weaponry, decrease in other things)</a:t>
            </a:r>
            <a:endParaRPr sz="1300"/>
          </a:p>
        </p:txBody>
      </p:sp>
      <p:sp>
        <p:nvSpPr>
          <p:cNvPr id="793" name="Google Shape;793;p85"/>
          <p:cNvSpPr/>
          <p:nvPr/>
        </p:nvSpPr>
        <p:spPr>
          <a:xfrm>
            <a:off x="4361250" y="1223700"/>
            <a:ext cx="3469500" cy="4410600"/>
          </a:xfrm>
          <a:prstGeom prst="roundRect">
            <a:avLst>
              <a:gd fmla="val 16667" name="adj"/>
            </a:avLst>
          </a:prstGeom>
          <a:solidFill>
            <a:srgbClr val="FFF2CC"/>
          </a:solidFill>
          <a:ln cap="flat" cmpd="sng" w="9525">
            <a:solidFill>
              <a:schemeClr val="dk2"/>
            </a:solidFill>
            <a:prstDash val="solid"/>
            <a:round/>
            <a:headEnd len="sm" w="sm" type="none"/>
            <a:tailEnd len="sm" w="sm" type="none"/>
          </a:ln>
        </p:spPr>
        <p:txBody>
          <a:bodyPr anchorCtr="0" anchor="b" bIns="91425" lIns="91425" spcFirstLastPara="1" rIns="91425" wrap="square" tIns="91425">
            <a:noAutofit/>
          </a:bodyPr>
          <a:lstStyle/>
          <a:p>
            <a:pPr indent="0" lvl="0" marL="0" rtl="0" algn="ctr">
              <a:lnSpc>
                <a:spcPct val="115000"/>
              </a:lnSpc>
              <a:spcBef>
                <a:spcPts val="0"/>
              </a:spcBef>
              <a:spcAft>
                <a:spcPts val="1200"/>
              </a:spcAft>
              <a:buNone/>
            </a:pPr>
            <a:r>
              <a:rPr lang="en-US" sz="2500">
                <a:solidFill>
                  <a:srgbClr val="595959"/>
                </a:solidFill>
              </a:rPr>
              <a:t>Of particular interest within GCAM, large scale conflict takes farmland out of production</a:t>
            </a:r>
            <a:endParaRPr sz="2500"/>
          </a:p>
        </p:txBody>
      </p:sp>
      <p:sp>
        <p:nvSpPr>
          <p:cNvPr id="794" name="Google Shape;794;p85"/>
          <p:cNvSpPr/>
          <p:nvPr/>
        </p:nvSpPr>
        <p:spPr>
          <a:xfrm>
            <a:off x="8326275" y="1223700"/>
            <a:ext cx="3469500" cy="4410600"/>
          </a:xfrm>
          <a:prstGeom prst="roundRect">
            <a:avLst>
              <a:gd fmla="val 16667" name="adj"/>
            </a:avLst>
          </a:prstGeom>
          <a:solidFill>
            <a:srgbClr val="CFE2F3"/>
          </a:solidFill>
          <a:ln cap="flat" cmpd="sng" w="9525">
            <a:solidFill>
              <a:schemeClr val="dk2"/>
            </a:solidFill>
            <a:prstDash val="solid"/>
            <a:round/>
            <a:headEnd len="sm" w="sm" type="none"/>
            <a:tailEnd len="sm" w="sm" type="none"/>
          </a:ln>
        </p:spPr>
        <p:txBody>
          <a:bodyPr anchorCtr="0" anchor="b" bIns="91425" lIns="91425" spcFirstLastPara="1" rIns="91425" wrap="square" tIns="91425">
            <a:noAutofit/>
          </a:bodyPr>
          <a:lstStyle/>
          <a:p>
            <a:pPr indent="0" lvl="0" marL="0" rtl="0" algn="ctr">
              <a:lnSpc>
                <a:spcPct val="115000"/>
              </a:lnSpc>
              <a:spcBef>
                <a:spcPts val="0"/>
              </a:spcBef>
              <a:spcAft>
                <a:spcPts val="1200"/>
              </a:spcAft>
              <a:buNone/>
            </a:pPr>
            <a:r>
              <a:t/>
            </a:r>
            <a:endParaRPr sz="2500">
              <a:solidFill>
                <a:srgbClr val="595959"/>
              </a:solidFill>
            </a:endParaRPr>
          </a:p>
        </p:txBody>
      </p:sp>
      <p:pic>
        <p:nvPicPr>
          <p:cNvPr id="795" name="Google Shape;795;p85"/>
          <p:cNvPicPr preferRelativeResize="0"/>
          <p:nvPr/>
        </p:nvPicPr>
        <p:blipFill>
          <a:blip r:embed="rId3">
            <a:alphaModFix/>
          </a:blip>
          <a:stretch>
            <a:fillRect/>
          </a:stretch>
        </p:blipFill>
        <p:spPr>
          <a:xfrm>
            <a:off x="1409688" y="1468700"/>
            <a:ext cx="1442576" cy="1442576"/>
          </a:xfrm>
          <a:prstGeom prst="rect">
            <a:avLst/>
          </a:prstGeom>
          <a:noFill/>
          <a:ln>
            <a:noFill/>
          </a:ln>
        </p:spPr>
      </p:pic>
      <p:pic>
        <p:nvPicPr>
          <p:cNvPr id="796" name="Google Shape;796;p85"/>
          <p:cNvPicPr preferRelativeResize="0"/>
          <p:nvPr/>
        </p:nvPicPr>
        <p:blipFill>
          <a:blip r:embed="rId4">
            <a:alphaModFix/>
          </a:blip>
          <a:stretch>
            <a:fillRect/>
          </a:stretch>
        </p:blipFill>
        <p:spPr>
          <a:xfrm>
            <a:off x="5356425" y="1383150"/>
            <a:ext cx="1613651" cy="1613651"/>
          </a:xfrm>
          <a:prstGeom prst="rect">
            <a:avLst/>
          </a:prstGeom>
          <a:noFill/>
          <a:ln>
            <a:noFill/>
          </a:ln>
        </p:spPr>
      </p:pic>
      <p:pic>
        <p:nvPicPr>
          <p:cNvPr id="797" name="Google Shape;797;p85"/>
          <p:cNvPicPr preferRelativeResize="0"/>
          <p:nvPr/>
        </p:nvPicPr>
        <p:blipFill>
          <a:blip r:embed="rId5">
            <a:alphaModFix/>
          </a:blip>
          <a:stretch>
            <a:fillRect/>
          </a:stretch>
        </p:blipFill>
        <p:spPr>
          <a:xfrm>
            <a:off x="9254200" y="1383163"/>
            <a:ext cx="1613651" cy="1613650"/>
          </a:xfrm>
          <a:prstGeom prst="rect">
            <a:avLst/>
          </a:prstGeom>
          <a:noFill/>
          <a:ln>
            <a:noFill/>
          </a:ln>
        </p:spPr>
      </p:pic>
      <p:sp>
        <p:nvSpPr>
          <p:cNvPr id="798" name="Google Shape;798;p85"/>
          <p:cNvSpPr txBox="1"/>
          <p:nvPr/>
        </p:nvSpPr>
        <p:spPr>
          <a:xfrm>
            <a:off x="8326275" y="2972575"/>
            <a:ext cx="3469500" cy="24936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Clr>
                <a:schemeClr val="dk1"/>
              </a:buClr>
              <a:buSzPts val="1100"/>
              <a:buFont typeface="Arial"/>
              <a:buNone/>
            </a:pPr>
            <a:r>
              <a:rPr lang="en-US" sz="2500">
                <a:solidFill>
                  <a:srgbClr val="595959"/>
                </a:solidFill>
              </a:rPr>
              <a:t>We tried to take farmland out of production but saw no effect on outputs</a:t>
            </a:r>
            <a:endParaRPr sz="2500">
              <a:solidFill>
                <a:srgbClr val="595959"/>
              </a:solidFill>
            </a:endParaRPr>
          </a:p>
          <a:p>
            <a:pPr indent="0" lvl="0" marL="0" rtl="0" algn="ctr">
              <a:lnSpc>
                <a:spcPct val="115000"/>
              </a:lnSpc>
              <a:spcBef>
                <a:spcPts val="1200"/>
              </a:spcBef>
              <a:spcAft>
                <a:spcPts val="1200"/>
              </a:spcAft>
              <a:buClr>
                <a:schemeClr val="dk1"/>
              </a:buClr>
              <a:buSzPts val="1100"/>
              <a:buFont typeface="Arial"/>
              <a:buNone/>
            </a:pPr>
            <a:r>
              <a:rPr lang="en-US" sz="2500">
                <a:solidFill>
                  <a:srgbClr val="595959"/>
                </a:solidFill>
              </a:rPr>
              <a:t>Why?</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32"/>
          <p:cNvSpPr/>
          <p:nvPr/>
        </p:nvSpPr>
        <p:spPr>
          <a:xfrm>
            <a:off x="624375" y="1138650"/>
            <a:ext cx="2671800" cy="4333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4" name="Google Shape;144;p32"/>
          <p:cNvSpPr/>
          <p:nvPr/>
        </p:nvSpPr>
        <p:spPr>
          <a:xfrm>
            <a:off x="3954400" y="1062450"/>
            <a:ext cx="7821900" cy="4888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5" name="Google Shape;145;p32"/>
          <p:cNvSpPr/>
          <p:nvPr/>
        </p:nvSpPr>
        <p:spPr>
          <a:xfrm>
            <a:off x="822525" y="1306050"/>
            <a:ext cx="2275500" cy="39801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6" name="Google Shape;146;p32"/>
          <p:cNvSpPr txBox="1"/>
          <p:nvPr/>
        </p:nvSpPr>
        <p:spPr>
          <a:xfrm>
            <a:off x="1258575" y="1500275"/>
            <a:ext cx="1403400" cy="37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600"/>
              <a:t>Semester 1</a:t>
            </a:r>
            <a:endParaRPr b="1" sz="1600"/>
          </a:p>
        </p:txBody>
      </p:sp>
      <p:sp>
        <p:nvSpPr>
          <p:cNvPr id="147" name="Google Shape;147;p32"/>
          <p:cNvSpPr/>
          <p:nvPr/>
        </p:nvSpPr>
        <p:spPr>
          <a:xfrm>
            <a:off x="6984675" y="1277313"/>
            <a:ext cx="1483500" cy="3726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8" name="Google Shape;148;p32"/>
          <p:cNvSpPr txBox="1"/>
          <p:nvPr/>
        </p:nvSpPr>
        <p:spPr>
          <a:xfrm>
            <a:off x="7064775" y="1269350"/>
            <a:ext cx="1403400" cy="37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600"/>
              <a:t>Semester 2</a:t>
            </a:r>
            <a:endParaRPr b="1" sz="1600"/>
          </a:p>
        </p:txBody>
      </p:sp>
      <p:pic>
        <p:nvPicPr>
          <p:cNvPr id="149" name="Google Shape;149;p32"/>
          <p:cNvPicPr preferRelativeResize="0"/>
          <p:nvPr/>
        </p:nvPicPr>
        <p:blipFill>
          <a:blip r:embed="rId3">
            <a:alphaModFix/>
          </a:blip>
          <a:stretch>
            <a:fillRect/>
          </a:stretch>
        </p:blipFill>
        <p:spPr>
          <a:xfrm>
            <a:off x="2012775" y="3129701"/>
            <a:ext cx="890650" cy="789134"/>
          </a:xfrm>
          <a:prstGeom prst="rect">
            <a:avLst/>
          </a:prstGeom>
          <a:noFill/>
          <a:ln>
            <a:noFill/>
          </a:ln>
        </p:spPr>
      </p:pic>
      <p:pic>
        <p:nvPicPr>
          <p:cNvPr id="150" name="Google Shape;150;p32"/>
          <p:cNvPicPr preferRelativeResize="0"/>
          <p:nvPr/>
        </p:nvPicPr>
        <p:blipFill>
          <a:blip r:embed="rId4">
            <a:alphaModFix/>
          </a:blip>
          <a:stretch>
            <a:fillRect/>
          </a:stretch>
        </p:blipFill>
        <p:spPr>
          <a:xfrm>
            <a:off x="1023500" y="4176400"/>
            <a:ext cx="890650" cy="890650"/>
          </a:xfrm>
          <a:prstGeom prst="rect">
            <a:avLst/>
          </a:prstGeom>
          <a:noFill/>
          <a:ln>
            <a:noFill/>
          </a:ln>
        </p:spPr>
      </p:pic>
      <p:pic>
        <p:nvPicPr>
          <p:cNvPr id="151" name="Google Shape;151;p32"/>
          <p:cNvPicPr preferRelativeResize="0"/>
          <p:nvPr/>
        </p:nvPicPr>
        <p:blipFill>
          <a:blip r:embed="rId5">
            <a:alphaModFix/>
          </a:blip>
          <a:stretch>
            <a:fillRect/>
          </a:stretch>
        </p:blipFill>
        <p:spPr>
          <a:xfrm>
            <a:off x="956500" y="2059628"/>
            <a:ext cx="890650" cy="890670"/>
          </a:xfrm>
          <a:prstGeom prst="rect">
            <a:avLst/>
          </a:prstGeom>
          <a:noFill/>
          <a:ln>
            <a:noFill/>
          </a:ln>
        </p:spPr>
      </p:pic>
      <p:sp>
        <p:nvSpPr>
          <p:cNvPr id="152" name="Google Shape;152;p32"/>
          <p:cNvSpPr/>
          <p:nvPr/>
        </p:nvSpPr>
        <p:spPr>
          <a:xfrm rot="5400000">
            <a:off x="2049475" y="2384425"/>
            <a:ext cx="577800" cy="502500"/>
          </a:xfrm>
          <a:prstGeom prst="bentArrow">
            <a:avLst>
              <a:gd fmla="val 25000" name="adj1"/>
              <a:gd fmla="val 25000" name="adj2"/>
              <a:gd fmla="val 25000" name="adj3"/>
              <a:gd fmla="val 52488" name="adj4"/>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3" name="Google Shape;153;p32"/>
          <p:cNvSpPr/>
          <p:nvPr/>
        </p:nvSpPr>
        <p:spPr>
          <a:xfrm flipH="1" rot="-5400000">
            <a:off x="1318375" y="3560200"/>
            <a:ext cx="577800" cy="519000"/>
          </a:xfrm>
          <a:prstGeom prst="bentArrow">
            <a:avLst>
              <a:gd fmla="val 25000" name="adj1"/>
              <a:gd fmla="val 25000" name="adj2"/>
              <a:gd fmla="val 25000" name="adj3"/>
              <a:gd fmla="val 53401" name="adj4"/>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4" name="Google Shape;154;p32"/>
          <p:cNvSpPr txBox="1"/>
          <p:nvPr/>
        </p:nvSpPr>
        <p:spPr>
          <a:xfrm>
            <a:off x="624375" y="283525"/>
            <a:ext cx="9378900" cy="58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3600">
                <a:solidFill>
                  <a:srgbClr val="3172AE"/>
                </a:solidFill>
              </a:rPr>
              <a:t>Two ways to approach GCAM….</a:t>
            </a:r>
            <a:endParaRPr sz="3600">
              <a:solidFill>
                <a:srgbClr val="3172AE"/>
              </a:solidFill>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03" name="Shape 803"/>
        <p:cNvGrpSpPr/>
        <p:nvPr/>
      </p:nvGrpSpPr>
      <p:grpSpPr>
        <a:xfrm>
          <a:off x="0" y="0"/>
          <a:ext cx="0" cy="0"/>
          <a:chOff x="0" y="0"/>
          <a:chExt cx="0" cy="0"/>
        </a:xfrm>
      </p:grpSpPr>
      <p:sp>
        <p:nvSpPr>
          <p:cNvPr id="804" name="Google Shape;804;p86"/>
          <p:cNvSpPr txBox="1"/>
          <p:nvPr>
            <p:ph type="ctrTitle"/>
          </p:nvPr>
        </p:nvSpPr>
        <p:spPr>
          <a:xfrm>
            <a:off x="612000" y="351800"/>
            <a:ext cx="11580000" cy="6186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SzPts val="1100"/>
              <a:buFont typeface="Arial"/>
              <a:buNone/>
            </a:pPr>
            <a:r>
              <a:rPr lang="en-US"/>
              <a:t>Conflict + Catastrophe Group Conclusion</a:t>
            </a:r>
            <a:endParaRPr/>
          </a:p>
        </p:txBody>
      </p:sp>
      <p:sp>
        <p:nvSpPr>
          <p:cNvPr id="805" name="Google Shape;805;p86"/>
          <p:cNvSpPr txBox="1"/>
          <p:nvPr>
            <p:ph idx="2" type="body"/>
          </p:nvPr>
        </p:nvSpPr>
        <p:spPr>
          <a:xfrm>
            <a:off x="714801" y="1184625"/>
            <a:ext cx="10575300" cy="2333400"/>
          </a:xfrm>
          <a:prstGeom prst="rect">
            <a:avLst/>
          </a:prstGeom>
          <a:noFill/>
          <a:ln>
            <a:noFill/>
          </a:ln>
        </p:spPr>
        <p:txBody>
          <a:bodyPr anchorCtr="0" anchor="t" bIns="45700" lIns="91425" spcFirstLastPara="1" rIns="91425" wrap="square" tIns="45700">
            <a:spAutoFit/>
          </a:bodyPr>
          <a:lstStyle/>
          <a:p>
            <a:pPr indent="-393700" lvl="0" marL="457200" rtl="0" algn="l">
              <a:lnSpc>
                <a:spcPct val="115000"/>
              </a:lnSpc>
              <a:spcBef>
                <a:spcPts val="0"/>
              </a:spcBef>
              <a:spcAft>
                <a:spcPts val="0"/>
              </a:spcAft>
              <a:buSzPts val="2600"/>
              <a:buChar char="●"/>
            </a:pPr>
            <a:r>
              <a:rPr lang="en-US" sz="2600"/>
              <a:t>GCAM, when used properly, can be a powerful tool</a:t>
            </a:r>
            <a:endParaRPr sz="2600"/>
          </a:p>
          <a:p>
            <a:pPr indent="-393700" lvl="0" marL="457200" rtl="0" algn="l">
              <a:lnSpc>
                <a:spcPct val="115000"/>
              </a:lnSpc>
              <a:spcBef>
                <a:spcPts val="0"/>
              </a:spcBef>
              <a:spcAft>
                <a:spcPts val="0"/>
              </a:spcAft>
              <a:buSzPts val="2600"/>
              <a:buChar char="●"/>
            </a:pPr>
            <a:r>
              <a:rPr lang="en-US" sz="2600"/>
              <a:t>Challenges of using GCAM - nature of equilibrium models</a:t>
            </a:r>
            <a:endParaRPr sz="2600"/>
          </a:p>
          <a:p>
            <a:pPr indent="-393700" lvl="0" marL="457200" rtl="0" algn="l">
              <a:lnSpc>
                <a:spcPct val="115000"/>
              </a:lnSpc>
              <a:spcBef>
                <a:spcPts val="0"/>
              </a:spcBef>
              <a:spcAft>
                <a:spcPts val="0"/>
              </a:spcAft>
              <a:buSzPts val="2600"/>
              <a:buChar char="●"/>
            </a:pPr>
            <a:r>
              <a:rPr lang="en-US" sz="2600"/>
              <a:t>GCAM </a:t>
            </a:r>
            <a:r>
              <a:rPr lang="en-US" sz="2600"/>
              <a:t>can begin to illustrate how climate mitigation policies could increase regional risk of instability or unrest</a:t>
            </a:r>
            <a:endParaRPr sz="2600"/>
          </a:p>
          <a:p>
            <a:pPr indent="-393700" lvl="0" marL="457200" rtl="0" algn="l">
              <a:lnSpc>
                <a:spcPct val="115000"/>
              </a:lnSpc>
              <a:spcBef>
                <a:spcPts val="0"/>
              </a:spcBef>
              <a:spcAft>
                <a:spcPts val="0"/>
              </a:spcAft>
              <a:buSzPts val="2600"/>
              <a:buChar char="●"/>
            </a:pPr>
            <a:r>
              <a:rPr lang="en-US" sz="2600"/>
              <a:t>GCAM cannot be used to </a:t>
            </a:r>
            <a:r>
              <a:rPr b="1" lang="en-US" sz="2600"/>
              <a:t>predict</a:t>
            </a:r>
            <a:r>
              <a:rPr lang="en-US" sz="2600"/>
              <a:t> conflict</a:t>
            </a:r>
            <a:endParaRPr sz="2600"/>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0" name="Shape 810"/>
        <p:cNvGrpSpPr/>
        <p:nvPr/>
      </p:nvGrpSpPr>
      <p:grpSpPr>
        <a:xfrm>
          <a:off x="0" y="0"/>
          <a:ext cx="0" cy="0"/>
          <a:chOff x="0" y="0"/>
          <a:chExt cx="0" cy="0"/>
        </a:xfrm>
      </p:grpSpPr>
      <p:pic>
        <p:nvPicPr>
          <p:cNvPr descr="A screenshot of a computer&#10;&#10;Description automatically generated with low confidence" id="811" name="Google Shape;811;p87">
            <a:hlinkClick r:id="rId3"/>
          </p:cNvPr>
          <p:cNvPicPr preferRelativeResize="0"/>
          <p:nvPr/>
        </p:nvPicPr>
        <p:blipFill rotWithShape="1">
          <a:blip r:embed="rId4">
            <a:alphaModFix/>
          </a:blip>
          <a:srcRect b="0" l="0" r="0" t="0"/>
          <a:stretch/>
        </p:blipFill>
        <p:spPr>
          <a:xfrm>
            <a:off x="0" y="4"/>
            <a:ext cx="12192000" cy="2055300"/>
          </a:xfrm>
          <a:prstGeom prst="rect">
            <a:avLst/>
          </a:prstGeom>
          <a:noFill/>
          <a:ln>
            <a:noFill/>
          </a:ln>
        </p:spPr>
      </p:pic>
      <p:sp>
        <p:nvSpPr>
          <p:cNvPr id="812" name="Google Shape;812;p87"/>
          <p:cNvSpPr/>
          <p:nvPr/>
        </p:nvSpPr>
        <p:spPr>
          <a:xfrm>
            <a:off x="367550" y="2214275"/>
            <a:ext cx="3429000" cy="3872700"/>
          </a:xfrm>
          <a:prstGeom prst="roundRect">
            <a:avLst>
              <a:gd fmla="val 16667" name="adj"/>
            </a:avLst>
          </a:prstGeom>
          <a:solidFill>
            <a:srgbClr val="21216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13" name="Google Shape;813;p87"/>
          <p:cNvSpPr/>
          <p:nvPr/>
        </p:nvSpPr>
        <p:spPr>
          <a:xfrm>
            <a:off x="4448638" y="2214275"/>
            <a:ext cx="3429000" cy="3872700"/>
          </a:xfrm>
          <a:prstGeom prst="roundRect">
            <a:avLst>
              <a:gd fmla="val 16667" name="adj"/>
            </a:avLst>
          </a:prstGeom>
          <a:solidFill>
            <a:srgbClr val="21216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14" name="Google Shape;814;p87"/>
          <p:cNvSpPr/>
          <p:nvPr/>
        </p:nvSpPr>
        <p:spPr>
          <a:xfrm>
            <a:off x="8529725" y="2133600"/>
            <a:ext cx="3429000" cy="3872700"/>
          </a:xfrm>
          <a:prstGeom prst="roundRect">
            <a:avLst>
              <a:gd fmla="val 16667" name="adj"/>
            </a:avLst>
          </a:prstGeom>
          <a:solidFill>
            <a:srgbClr val="21216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15" name="Google Shape;815;p87"/>
          <p:cNvSpPr txBox="1"/>
          <p:nvPr/>
        </p:nvSpPr>
        <p:spPr>
          <a:xfrm>
            <a:off x="8529750" y="2294975"/>
            <a:ext cx="3429000" cy="2055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2800">
                <a:solidFill>
                  <a:schemeClr val="lt1"/>
                </a:solidFill>
              </a:rPr>
              <a:t>No such thing as prediction within complex systems- we learned when these models can be a powerful tool and when they are not.</a:t>
            </a:r>
            <a:endParaRPr sz="2800">
              <a:solidFill>
                <a:schemeClr val="lt1"/>
              </a:solidFill>
            </a:endParaRPr>
          </a:p>
        </p:txBody>
      </p:sp>
      <p:sp>
        <p:nvSpPr>
          <p:cNvPr id="816" name="Google Shape;816;p87"/>
          <p:cNvSpPr txBox="1"/>
          <p:nvPr/>
        </p:nvSpPr>
        <p:spPr>
          <a:xfrm>
            <a:off x="4453225" y="2359950"/>
            <a:ext cx="3429000" cy="232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2700">
                <a:solidFill>
                  <a:schemeClr val="lt1"/>
                </a:solidFill>
              </a:rPr>
              <a:t>We focused on pushing the model beyond its use to a point of failure. We searched for</a:t>
            </a:r>
            <a:r>
              <a:rPr lang="en-US" sz="2700">
                <a:solidFill>
                  <a:schemeClr val="lt1"/>
                </a:solidFill>
              </a:rPr>
              <a:t> implications of model rather than model itself.</a:t>
            </a:r>
            <a:endParaRPr sz="2700">
              <a:solidFill>
                <a:schemeClr val="lt1"/>
              </a:solidFill>
            </a:endParaRPr>
          </a:p>
        </p:txBody>
      </p:sp>
      <p:sp>
        <p:nvSpPr>
          <p:cNvPr id="817" name="Google Shape;817;p87"/>
          <p:cNvSpPr txBox="1"/>
          <p:nvPr/>
        </p:nvSpPr>
        <p:spPr>
          <a:xfrm>
            <a:off x="461475" y="2454075"/>
            <a:ext cx="3335100" cy="232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2700">
                <a:solidFill>
                  <a:schemeClr val="lt1"/>
                </a:solidFill>
              </a:rPr>
              <a:t>We investigated multiple ways that IAMs can be integrated with narratives around conflict and catastrophe. </a:t>
            </a:r>
            <a:endParaRPr sz="2700">
              <a:solidFill>
                <a:schemeClr val="lt1"/>
              </a:solidFill>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2" name="Shape 822"/>
        <p:cNvGrpSpPr/>
        <p:nvPr/>
      </p:nvGrpSpPr>
      <p:grpSpPr>
        <a:xfrm>
          <a:off x="0" y="0"/>
          <a:ext cx="0" cy="0"/>
          <a:chOff x="0" y="0"/>
          <a:chExt cx="0" cy="0"/>
        </a:xfrm>
      </p:grpSpPr>
      <p:sp>
        <p:nvSpPr>
          <p:cNvPr id="823" name="Google Shape;823;p88"/>
          <p:cNvSpPr txBox="1"/>
          <p:nvPr>
            <p:ph type="title"/>
          </p:nvPr>
        </p:nvSpPr>
        <p:spPr>
          <a:xfrm>
            <a:off x="415600" y="2867800"/>
            <a:ext cx="11360700" cy="1122300"/>
          </a:xfrm>
          <a:prstGeom prst="rect">
            <a:avLst/>
          </a:prstGeom>
        </p:spPr>
        <p:txBody>
          <a:bodyPr anchorCtr="0" anchor="ctr" bIns="121900" lIns="121900" spcFirstLastPara="1" rIns="121900" wrap="square" tIns="121900">
            <a:noAutofit/>
          </a:bodyPr>
          <a:lstStyle/>
          <a:p>
            <a:pPr indent="0" lvl="0" marL="0" rtl="0" algn="ctr">
              <a:spcBef>
                <a:spcPts val="0"/>
              </a:spcBef>
              <a:spcAft>
                <a:spcPts val="0"/>
              </a:spcAft>
              <a:buNone/>
            </a:pPr>
            <a:r>
              <a:rPr lang="en-US" sz="5000">
                <a:solidFill>
                  <a:schemeClr val="accent1"/>
                </a:solidFill>
              </a:rPr>
              <a:t>How should we approach and use GCAM, given the complexities of the systems it represents?</a:t>
            </a:r>
            <a:endParaRPr sz="5000">
              <a:solidFill>
                <a:schemeClr val="accent1"/>
              </a:solidFill>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8" name="Shape 828"/>
        <p:cNvGrpSpPr/>
        <p:nvPr/>
      </p:nvGrpSpPr>
      <p:grpSpPr>
        <a:xfrm>
          <a:off x="0" y="0"/>
          <a:ext cx="0" cy="0"/>
          <a:chOff x="0" y="0"/>
          <a:chExt cx="0" cy="0"/>
        </a:xfrm>
      </p:grpSpPr>
      <p:sp>
        <p:nvSpPr>
          <p:cNvPr id="829" name="Google Shape;829;p89"/>
          <p:cNvSpPr txBox="1"/>
          <p:nvPr>
            <p:ph type="ctrTitle"/>
          </p:nvPr>
        </p:nvSpPr>
        <p:spPr>
          <a:xfrm>
            <a:off x="612000" y="351800"/>
            <a:ext cx="11580000" cy="6186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SzPts val="1100"/>
              <a:buFont typeface="Arial"/>
              <a:buNone/>
            </a:pPr>
            <a:r>
              <a:rPr lang="en-US"/>
              <a:t>Exploring GCAM's Capabilities and Limitations</a:t>
            </a:r>
            <a:endParaRPr/>
          </a:p>
        </p:txBody>
      </p:sp>
      <p:sp>
        <p:nvSpPr>
          <p:cNvPr id="830" name="Google Shape;830;p89"/>
          <p:cNvSpPr txBox="1"/>
          <p:nvPr>
            <p:ph idx="2" type="body"/>
          </p:nvPr>
        </p:nvSpPr>
        <p:spPr>
          <a:xfrm>
            <a:off x="714800" y="1184625"/>
            <a:ext cx="11477100" cy="4476000"/>
          </a:xfrm>
          <a:prstGeom prst="rect">
            <a:avLst/>
          </a:prstGeom>
          <a:noFill/>
          <a:ln>
            <a:noFill/>
          </a:ln>
        </p:spPr>
        <p:txBody>
          <a:bodyPr anchorCtr="0" anchor="t" bIns="45700" lIns="91425" spcFirstLastPara="1" rIns="91425" wrap="square" tIns="45700">
            <a:spAutoFit/>
          </a:bodyPr>
          <a:lstStyle/>
          <a:p>
            <a:pPr indent="0" lvl="0" marL="0" rtl="0" algn="l">
              <a:lnSpc>
                <a:spcPct val="115000"/>
              </a:lnSpc>
              <a:spcBef>
                <a:spcPts val="0"/>
              </a:spcBef>
              <a:spcAft>
                <a:spcPts val="0"/>
              </a:spcAft>
              <a:buNone/>
            </a:pPr>
            <a:r>
              <a:rPr b="1" i="1" lang="en-US">
                <a:solidFill>
                  <a:schemeClr val="accent1"/>
                </a:solidFill>
              </a:rPr>
              <a:t>GCAM's Equilibrium Focus:</a:t>
            </a:r>
            <a:endParaRPr b="1" i="1">
              <a:solidFill>
                <a:schemeClr val="accent1"/>
              </a:solidFill>
            </a:endParaRPr>
          </a:p>
          <a:p>
            <a:pPr indent="-381000" lvl="0" marL="457200" rtl="0" algn="l">
              <a:lnSpc>
                <a:spcPct val="115000"/>
              </a:lnSpc>
              <a:spcBef>
                <a:spcPts val="1200"/>
              </a:spcBef>
              <a:spcAft>
                <a:spcPts val="0"/>
              </a:spcAft>
              <a:buSzPts val="2400"/>
              <a:buChar char="●"/>
            </a:pPr>
            <a:r>
              <a:rPr lang="en-US"/>
              <a:t>Designed for analyzing </a:t>
            </a:r>
            <a:r>
              <a:rPr b="1" lang="en-US"/>
              <a:t>long-term </a:t>
            </a:r>
            <a:r>
              <a:rPr lang="en-US"/>
              <a:t>environmental, economic, and energy trends.</a:t>
            </a:r>
            <a:endParaRPr/>
          </a:p>
          <a:p>
            <a:pPr indent="-381000" lvl="0" marL="457200" rtl="0" algn="l">
              <a:lnSpc>
                <a:spcPct val="115000"/>
              </a:lnSpc>
              <a:spcBef>
                <a:spcPts val="0"/>
              </a:spcBef>
              <a:spcAft>
                <a:spcPts val="0"/>
              </a:spcAft>
              <a:buSzPts val="2400"/>
              <a:buChar char="●"/>
            </a:pPr>
            <a:r>
              <a:rPr lang="en-US"/>
              <a:t>Limited in addressing </a:t>
            </a:r>
            <a:r>
              <a:rPr b="1" lang="en-US"/>
              <a:t>rapid changes or shocks</a:t>
            </a:r>
            <a:r>
              <a:rPr lang="en-US"/>
              <a:t> like sudden climate events or economic crises.</a:t>
            </a:r>
            <a:endParaRPr/>
          </a:p>
          <a:p>
            <a:pPr indent="0" lvl="0" marL="457200" rtl="0" algn="l">
              <a:lnSpc>
                <a:spcPct val="115000"/>
              </a:lnSpc>
              <a:spcBef>
                <a:spcPts val="1200"/>
              </a:spcBef>
              <a:spcAft>
                <a:spcPts val="0"/>
              </a:spcAft>
              <a:buNone/>
            </a:pPr>
            <a:r>
              <a:t/>
            </a:r>
            <a:endParaRPr/>
          </a:p>
          <a:p>
            <a:pPr indent="0" lvl="0" marL="0" rtl="0" algn="l">
              <a:lnSpc>
                <a:spcPct val="115000"/>
              </a:lnSpc>
              <a:spcBef>
                <a:spcPts val="1200"/>
              </a:spcBef>
              <a:spcAft>
                <a:spcPts val="0"/>
              </a:spcAft>
              <a:buNone/>
            </a:pPr>
            <a:r>
              <a:rPr b="1" i="1" lang="en-US">
                <a:solidFill>
                  <a:schemeClr val="accent1"/>
                </a:solidFill>
              </a:rPr>
              <a:t>Implications for Policy:</a:t>
            </a:r>
            <a:endParaRPr b="1" i="1">
              <a:solidFill>
                <a:schemeClr val="accent1"/>
              </a:solidFill>
            </a:endParaRPr>
          </a:p>
          <a:p>
            <a:pPr indent="-381000" lvl="0" marL="457200" rtl="0" algn="l">
              <a:lnSpc>
                <a:spcPct val="115000"/>
              </a:lnSpc>
              <a:spcBef>
                <a:spcPts val="1200"/>
              </a:spcBef>
              <a:spcAft>
                <a:spcPts val="0"/>
              </a:spcAft>
              <a:buSzPts val="2400"/>
              <a:buChar char="●"/>
            </a:pPr>
            <a:r>
              <a:rPr lang="en-US"/>
              <a:t>Crisis Management: May not capture </a:t>
            </a:r>
            <a:r>
              <a:rPr b="1" lang="en-US"/>
              <a:t>immediate impacts</a:t>
            </a:r>
            <a:r>
              <a:rPr lang="en-US"/>
              <a:t> of sudden events, presenting challenges in crisis response planning.</a:t>
            </a:r>
            <a:endParaRPr/>
          </a:p>
          <a:p>
            <a:pPr indent="-381000" lvl="0" marL="457200" rtl="0" algn="l">
              <a:lnSpc>
                <a:spcPct val="115000"/>
              </a:lnSpc>
              <a:spcBef>
                <a:spcPts val="0"/>
              </a:spcBef>
              <a:spcAft>
                <a:spcPts val="0"/>
              </a:spcAft>
              <a:buSzPts val="2400"/>
              <a:buChar char="●"/>
            </a:pPr>
            <a:r>
              <a:rPr lang="en-US"/>
              <a:t>Policy Adaptation: Essential for policymakers to understand these </a:t>
            </a:r>
            <a:r>
              <a:rPr b="1" lang="en-US"/>
              <a:t>limitations</a:t>
            </a:r>
            <a:endParaRPr b="1"/>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35" name="Shape 835"/>
        <p:cNvGrpSpPr/>
        <p:nvPr/>
      </p:nvGrpSpPr>
      <p:grpSpPr>
        <a:xfrm>
          <a:off x="0" y="0"/>
          <a:ext cx="0" cy="0"/>
          <a:chOff x="0" y="0"/>
          <a:chExt cx="0" cy="0"/>
        </a:xfrm>
      </p:grpSpPr>
      <p:sp>
        <p:nvSpPr>
          <p:cNvPr id="836" name="Google Shape;836;p90"/>
          <p:cNvSpPr txBox="1"/>
          <p:nvPr>
            <p:ph type="ctrTitle"/>
          </p:nvPr>
        </p:nvSpPr>
        <p:spPr>
          <a:xfrm>
            <a:off x="612000" y="351800"/>
            <a:ext cx="11580000" cy="6186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SzPts val="1100"/>
              <a:buFont typeface="Arial"/>
              <a:buNone/>
            </a:pPr>
            <a:r>
              <a:rPr lang="en-US"/>
              <a:t>Exploring GCAM's Capabilities and Limitations</a:t>
            </a:r>
            <a:endParaRPr/>
          </a:p>
        </p:txBody>
      </p:sp>
      <p:sp>
        <p:nvSpPr>
          <p:cNvPr id="837" name="Google Shape;837;p90"/>
          <p:cNvSpPr txBox="1"/>
          <p:nvPr>
            <p:ph idx="2" type="body"/>
          </p:nvPr>
        </p:nvSpPr>
        <p:spPr>
          <a:xfrm>
            <a:off x="714800" y="1184625"/>
            <a:ext cx="11477100" cy="4328400"/>
          </a:xfrm>
          <a:prstGeom prst="rect">
            <a:avLst/>
          </a:prstGeom>
          <a:noFill/>
          <a:ln>
            <a:noFill/>
          </a:ln>
        </p:spPr>
        <p:txBody>
          <a:bodyPr anchorCtr="0" anchor="t" bIns="45700" lIns="91425" spcFirstLastPara="1" rIns="91425" wrap="square" tIns="45700">
            <a:spAutoFit/>
          </a:bodyPr>
          <a:lstStyle/>
          <a:p>
            <a:pPr indent="0" lvl="0" marL="0" rtl="0" algn="l">
              <a:lnSpc>
                <a:spcPct val="115000"/>
              </a:lnSpc>
              <a:spcBef>
                <a:spcPts val="0"/>
              </a:spcBef>
              <a:spcAft>
                <a:spcPts val="0"/>
              </a:spcAft>
              <a:buNone/>
            </a:pPr>
            <a:r>
              <a:rPr lang="en-US" sz="2600"/>
              <a:t>Communicating with Policymakers:</a:t>
            </a:r>
            <a:endParaRPr sz="2600"/>
          </a:p>
          <a:p>
            <a:pPr indent="-393700" lvl="0" marL="457200" rtl="0" algn="l">
              <a:lnSpc>
                <a:spcPct val="115000"/>
              </a:lnSpc>
              <a:spcBef>
                <a:spcPts val="1200"/>
              </a:spcBef>
              <a:spcAft>
                <a:spcPts val="0"/>
              </a:spcAft>
              <a:buSzPts val="2600"/>
              <a:buChar char="●"/>
            </a:pPr>
            <a:r>
              <a:rPr lang="en-US" sz="2600"/>
              <a:t>Clear Communication: Simplify complex model outcomes into actionable insights that can be readily used in decision-making processes.</a:t>
            </a:r>
            <a:endParaRPr sz="2600"/>
          </a:p>
          <a:p>
            <a:pPr indent="-393700" lvl="0" marL="457200" rtl="0" algn="l">
              <a:lnSpc>
                <a:spcPct val="115000"/>
              </a:lnSpc>
              <a:spcBef>
                <a:spcPts val="0"/>
              </a:spcBef>
              <a:spcAft>
                <a:spcPts val="0"/>
              </a:spcAft>
              <a:buSzPts val="2600"/>
              <a:buChar char="●"/>
            </a:pPr>
            <a:r>
              <a:rPr lang="en-US" sz="2600"/>
              <a:t>Relevance to Policy: Tailor communication to highlight how GCAM’s projections align with or inform specific policy goals, especially in areas like long-term climate strategy and energy planning.</a:t>
            </a:r>
            <a:endParaRPr sz="2600"/>
          </a:p>
          <a:p>
            <a:pPr indent="-393700" lvl="0" marL="457200" rtl="0" algn="l">
              <a:lnSpc>
                <a:spcPct val="115000"/>
              </a:lnSpc>
              <a:spcBef>
                <a:spcPts val="0"/>
              </a:spcBef>
              <a:spcAft>
                <a:spcPts val="0"/>
              </a:spcAft>
              <a:buSzPts val="2600"/>
              <a:buChar char="●"/>
            </a:pPr>
            <a:r>
              <a:rPr lang="en-US" sz="2600"/>
              <a:t>Engagement Strategies: Facilitate workshops and briefings that allow policymakers to interact directly with model outputs, enhancing their understanding and ability to utilize the information effectively.</a:t>
            </a:r>
            <a:endParaRPr sz="2600"/>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2" name="Shape 842"/>
        <p:cNvGrpSpPr/>
        <p:nvPr/>
      </p:nvGrpSpPr>
      <p:grpSpPr>
        <a:xfrm>
          <a:off x="0" y="0"/>
          <a:ext cx="0" cy="0"/>
          <a:chOff x="0" y="0"/>
          <a:chExt cx="0" cy="0"/>
        </a:xfrm>
      </p:grpSpPr>
      <p:sp>
        <p:nvSpPr>
          <p:cNvPr id="843" name="Google Shape;843;p91"/>
          <p:cNvSpPr txBox="1"/>
          <p:nvPr>
            <p:ph type="ctrTitle"/>
          </p:nvPr>
        </p:nvSpPr>
        <p:spPr>
          <a:xfrm>
            <a:off x="612000" y="351800"/>
            <a:ext cx="11580000" cy="5079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SzPts val="1100"/>
              <a:buFont typeface="Arial"/>
              <a:buNone/>
            </a:pPr>
            <a:r>
              <a:rPr lang="en-US" sz="3000"/>
              <a:t>Exploring GCAM's Capabilities and Limitations: Policymaking</a:t>
            </a:r>
            <a:endParaRPr sz="3000"/>
          </a:p>
        </p:txBody>
      </p:sp>
      <p:sp>
        <p:nvSpPr>
          <p:cNvPr id="844" name="Google Shape;844;p91"/>
          <p:cNvSpPr/>
          <p:nvPr/>
        </p:nvSpPr>
        <p:spPr>
          <a:xfrm>
            <a:off x="2680500" y="1071275"/>
            <a:ext cx="8767500" cy="1116000"/>
          </a:xfrm>
          <a:prstGeom prst="roundRect">
            <a:avLst>
              <a:gd fmla="val 16667" name="adj"/>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393700" lvl="0" marL="457200" rtl="0" algn="l">
              <a:lnSpc>
                <a:spcPct val="115000"/>
              </a:lnSpc>
              <a:spcBef>
                <a:spcPts val="0"/>
              </a:spcBef>
              <a:spcAft>
                <a:spcPts val="0"/>
              </a:spcAft>
              <a:buClr>
                <a:srgbClr val="595959"/>
              </a:buClr>
              <a:buSzPts val="2600"/>
              <a:buAutoNum type="arabicPeriod"/>
            </a:pPr>
            <a:r>
              <a:rPr lang="en-US" sz="2600">
                <a:solidFill>
                  <a:srgbClr val="595959"/>
                </a:solidFill>
              </a:rPr>
              <a:t>Clear Communication: </a:t>
            </a:r>
            <a:r>
              <a:rPr b="1" lang="en-US" sz="2600">
                <a:solidFill>
                  <a:srgbClr val="595959"/>
                </a:solidFill>
              </a:rPr>
              <a:t>Simplify</a:t>
            </a:r>
            <a:r>
              <a:rPr lang="en-US" sz="2600">
                <a:solidFill>
                  <a:srgbClr val="595959"/>
                </a:solidFill>
              </a:rPr>
              <a:t> complex model outcomes into actionable insights</a:t>
            </a:r>
            <a:endParaRPr sz="2700">
              <a:solidFill>
                <a:srgbClr val="595959"/>
              </a:solidFill>
            </a:endParaRPr>
          </a:p>
        </p:txBody>
      </p:sp>
      <p:sp>
        <p:nvSpPr>
          <p:cNvPr id="845" name="Google Shape;845;p91"/>
          <p:cNvSpPr/>
          <p:nvPr/>
        </p:nvSpPr>
        <p:spPr>
          <a:xfrm>
            <a:off x="2667000" y="4258225"/>
            <a:ext cx="8874900" cy="1748100"/>
          </a:xfrm>
          <a:prstGeom prst="roundRect">
            <a:avLst>
              <a:gd fmla="val 16667" name="adj"/>
            </a:avLst>
          </a:prstGeom>
          <a:solidFill>
            <a:srgbClr val="CFE2F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sz="2600">
                <a:solidFill>
                  <a:srgbClr val="595959"/>
                </a:solidFill>
              </a:rPr>
              <a:t>3. Engagement strategies: Facilitate workshops and briefings that allow policymakers to </a:t>
            </a:r>
            <a:r>
              <a:rPr b="1" lang="en-US" sz="2600">
                <a:solidFill>
                  <a:srgbClr val="595959"/>
                </a:solidFill>
              </a:rPr>
              <a:t>interact directly</a:t>
            </a:r>
            <a:r>
              <a:rPr lang="en-US" sz="2600">
                <a:solidFill>
                  <a:srgbClr val="595959"/>
                </a:solidFill>
              </a:rPr>
              <a:t> with model outputs</a:t>
            </a:r>
            <a:endParaRPr sz="2600">
              <a:solidFill>
                <a:srgbClr val="595959"/>
              </a:solidFill>
            </a:endParaRPr>
          </a:p>
        </p:txBody>
      </p:sp>
      <p:sp>
        <p:nvSpPr>
          <p:cNvPr id="846" name="Google Shape;846;p91"/>
          <p:cNvSpPr/>
          <p:nvPr/>
        </p:nvSpPr>
        <p:spPr>
          <a:xfrm>
            <a:off x="2667000" y="2515800"/>
            <a:ext cx="8794500" cy="1413900"/>
          </a:xfrm>
          <a:prstGeom prst="roundRect">
            <a:avLst>
              <a:gd fmla="val 16667" name="adj"/>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sz="2600">
                <a:solidFill>
                  <a:srgbClr val="595959"/>
                </a:solidFill>
              </a:rPr>
              <a:t>2. Relevance to Policy: Tailor communication to highlight how GCAM’s projections </a:t>
            </a:r>
            <a:r>
              <a:rPr b="1" lang="en-US" sz="2600">
                <a:solidFill>
                  <a:srgbClr val="595959"/>
                </a:solidFill>
              </a:rPr>
              <a:t>align with or inform specific policy goals</a:t>
            </a:r>
            <a:endParaRPr b="1"/>
          </a:p>
        </p:txBody>
      </p:sp>
      <p:pic>
        <p:nvPicPr>
          <p:cNvPr id="847" name="Google Shape;847;p91"/>
          <p:cNvPicPr preferRelativeResize="0"/>
          <p:nvPr/>
        </p:nvPicPr>
        <p:blipFill>
          <a:blip r:embed="rId3">
            <a:alphaModFix/>
          </a:blip>
          <a:stretch>
            <a:fillRect/>
          </a:stretch>
        </p:blipFill>
        <p:spPr>
          <a:xfrm>
            <a:off x="783114" y="1071275"/>
            <a:ext cx="1086036" cy="1116001"/>
          </a:xfrm>
          <a:prstGeom prst="rect">
            <a:avLst/>
          </a:prstGeom>
          <a:noFill/>
          <a:ln>
            <a:noFill/>
          </a:ln>
        </p:spPr>
      </p:pic>
      <p:pic>
        <p:nvPicPr>
          <p:cNvPr id="848" name="Google Shape;848;p91"/>
          <p:cNvPicPr preferRelativeResize="0"/>
          <p:nvPr/>
        </p:nvPicPr>
        <p:blipFill>
          <a:blip r:embed="rId4">
            <a:alphaModFix/>
          </a:blip>
          <a:stretch>
            <a:fillRect/>
          </a:stretch>
        </p:blipFill>
        <p:spPr>
          <a:xfrm>
            <a:off x="687400" y="2617702"/>
            <a:ext cx="1277474" cy="1210099"/>
          </a:xfrm>
          <a:prstGeom prst="rect">
            <a:avLst/>
          </a:prstGeom>
          <a:noFill/>
          <a:ln>
            <a:noFill/>
          </a:ln>
        </p:spPr>
      </p:pic>
      <p:pic>
        <p:nvPicPr>
          <p:cNvPr id="849" name="Google Shape;849;p91"/>
          <p:cNvPicPr preferRelativeResize="0"/>
          <p:nvPr/>
        </p:nvPicPr>
        <p:blipFill>
          <a:blip r:embed="rId5">
            <a:alphaModFix/>
          </a:blip>
          <a:stretch>
            <a:fillRect/>
          </a:stretch>
        </p:blipFill>
        <p:spPr>
          <a:xfrm>
            <a:off x="452088" y="4352250"/>
            <a:ext cx="1748101" cy="1748101"/>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4" name="Shape 854"/>
        <p:cNvGrpSpPr/>
        <p:nvPr/>
      </p:nvGrpSpPr>
      <p:grpSpPr>
        <a:xfrm>
          <a:off x="0" y="0"/>
          <a:ext cx="0" cy="0"/>
          <a:chOff x="0" y="0"/>
          <a:chExt cx="0" cy="0"/>
        </a:xfrm>
      </p:grpSpPr>
      <p:sp>
        <p:nvSpPr>
          <p:cNvPr id="855" name="Google Shape;855;p92"/>
          <p:cNvSpPr txBox="1"/>
          <p:nvPr>
            <p:ph type="ctrTitle"/>
          </p:nvPr>
        </p:nvSpPr>
        <p:spPr>
          <a:xfrm>
            <a:off x="612000" y="351800"/>
            <a:ext cx="11580000" cy="5079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SzPts val="1100"/>
              <a:buFont typeface="Arial"/>
              <a:buNone/>
            </a:pPr>
            <a:r>
              <a:rPr lang="en-US" sz="3000"/>
              <a:t>Enhancing IAM Engagement and Communication</a:t>
            </a:r>
            <a:endParaRPr sz="3000"/>
          </a:p>
        </p:txBody>
      </p:sp>
      <p:sp>
        <p:nvSpPr>
          <p:cNvPr id="856" name="Google Shape;856;p92"/>
          <p:cNvSpPr/>
          <p:nvPr/>
        </p:nvSpPr>
        <p:spPr>
          <a:xfrm>
            <a:off x="273425" y="1165400"/>
            <a:ext cx="5661300" cy="4679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457200" rtl="0" algn="l">
              <a:lnSpc>
                <a:spcPct val="115000"/>
              </a:lnSpc>
              <a:spcBef>
                <a:spcPts val="0"/>
              </a:spcBef>
              <a:spcAft>
                <a:spcPts val="0"/>
              </a:spcAft>
              <a:buNone/>
            </a:pPr>
            <a:r>
              <a:t/>
            </a:r>
            <a:endParaRPr sz="2000" u="sng">
              <a:solidFill>
                <a:srgbClr val="595959"/>
              </a:solidFill>
            </a:endParaRPr>
          </a:p>
          <a:p>
            <a:pPr indent="-355600" lvl="0" marL="457200" rtl="0" algn="l">
              <a:lnSpc>
                <a:spcPct val="115000"/>
              </a:lnSpc>
              <a:spcBef>
                <a:spcPts val="1200"/>
              </a:spcBef>
              <a:spcAft>
                <a:spcPts val="0"/>
              </a:spcAft>
              <a:buClr>
                <a:srgbClr val="595959"/>
              </a:buClr>
              <a:buSzPts val="2000"/>
              <a:buChar char="-"/>
            </a:pPr>
            <a:r>
              <a:rPr b="1" i="1" lang="en-US" sz="2000" u="sng">
                <a:solidFill>
                  <a:schemeClr val="accent1"/>
                </a:solidFill>
              </a:rPr>
              <a:t>Objective</a:t>
            </a:r>
            <a:r>
              <a:rPr b="1" i="1" lang="en-US" sz="2000">
                <a:solidFill>
                  <a:schemeClr val="accent1"/>
                </a:solidFill>
              </a:rPr>
              <a:t>:</a:t>
            </a:r>
            <a:r>
              <a:rPr lang="en-US" sz="2000">
                <a:solidFill>
                  <a:schemeClr val="accent1"/>
                </a:solidFill>
              </a:rPr>
              <a:t> </a:t>
            </a:r>
            <a:r>
              <a:rPr lang="en-US" sz="2000">
                <a:solidFill>
                  <a:srgbClr val="595959"/>
                </a:solidFill>
              </a:rPr>
              <a:t>Broaden stakeholder involvement across </a:t>
            </a:r>
            <a:r>
              <a:rPr b="1" lang="en-US" sz="2000">
                <a:solidFill>
                  <a:srgbClr val="595959"/>
                </a:solidFill>
              </a:rPr>
              <a:t>all climate models</a:t>
            </a:r>
            <a:endParaRPr b="1" sz="2000">
              <a:solidFill>
                <a:srgbClr val="595959"/>
              </a:solidFill>
            </a:endParaRPr>
          </a:p>
          <a:p>
            <a:pPr indent="-355600" lvl="0" marL="457200" rtl="0" algn="l">
              <a:lnSpc>
                <a:spcPct val="115000"/>
              </a:lnSpc>
              <a:spcBef>
                <a:spcPts val="0"/>
              </a:spcBef>
              <a:spcAft>
                <a:spcPts val="0"/>
              </a:spcAft>
              <a:buClr>
                <a:srgbClr val="595959"/>
              </a:buClr>
              <a:buSzPts val="2000"/>
              <a:buChar char="-"/>
            </a:pPr>
            <a:r>
              <a:rPr b="1" i="1" lang="en-US" sz="2000" u="sng">
                <a:solidFill>
                  <a:schemeClr val="accent1"/>
                </a:solidFill>
              </a:rPr>
              <a:t>Strategies</a:t>
            </a:r>
            <a:r>
              <a:rPr b="1" i="1" lang="en-US" sz="2000">
                <a:solidFill>
                  <a:schemeClr val="accent1"/>
                </a:solidFill>
              </a:rPr>
              <a:t>:</a:t>
            </a:r>
            <a:r>
              <a:rPr lang="en-US" sz="2000">
                <a:solidFill>
                  <a:schemeClr val="accent1"/>
                </a:solidFill>
              </a:rPr>
              <a:t> </a:t>
            </a:r>
            <a:r>
              <a:rPr lang="en-US" sz="2000">
                <a:solidFill>
                  <a:srgbClr val="595959"/>
                </a:solidFill>
              </a:rPr>
              <a:t>Conduct more inclusive </a:t>
            </a:r>
            <a:r>
              <a:rPr b="1" lang="en-US" sz="2000">
                <a:solidFill>
                  <a:srgbClr val="595959"/>
                </a:solidFill>
              </a:rPr>
              <a:t>community consultations,</a:t>
            </a:r>
            <a:r>
              <a:rPr lang="en-US" sz="2000">
                <a:solidFill>
                  <a:srgbClr val="595959"/>
                </a:solidFill>
              </a:rPr>
              <a:t> integrate diverse </a:t>
            </a:r>
            <a:r>
              <a:rPr b="1" lang="en-US" sz="2000">
                <a:solidFill>
                  <a:srgbClr val="595959"/>
                </a:solidFill>
              </a:rPr>
              <a:t>local and indigenous knowledge</a:t>
            </a:r>
            <a:r>
              <a:rPr lang="en-US" sz="2000">
                <a:solidFill>
                  <a:srgbClr val="595959"/>
                </a:solidFill>
              </a:rPr>
              <a:t>, </a:t>
            </a:r>
            <a:r>
              <a:rPr b="1" lang="en-US" sz="2000">
                <a:solidFill>
                  <a:srgbClr val="595959"/>
                </a:solidFill>
              </a:rPr>
              <a:t>actively</a:t>
            </a:r>
            <a:r>
              <a:rPr lang="en-US" sz="2000">
                <a:solidFill>
                  <a:srgbClr val="595959"/>
                </a:solidFill>
              </a:rPr>
              <a:t> include marginalized communities.</a:t>
            </a:r>
            <a:endParaRPr sz="2000">
              <a:solidFill>
                <a:srgbClr val="595959"/>
              </a:solidFill>
            </a:endParaRPr>
          </a:p>
        </p:txBody>
      </p:sp>
      <p:sp>
        <p:nvSpPr>
          <p:cNvPr id="857" name="Google Shape;857;p92"/>
          <p:cNvSpPr/>
          <p:nvPr/>
        </p:nvSpPr>
        <p:spPr>
          <a:xfrm>
            <a:off x="6181175" y="1165400"/>
            <a:ext cx="5661300" cy="4679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t/>
            </a:r>
            <a:endParaRPr sz="2000" u="sng">
              <a:solidFill>
                <a:srgbClr val="595959"/>
              </a:solidFill>
            </a:endParaRPr>
          </a:p>
          <a:p>
            <a:pPr indent="-355600" lvl="0" marL="457200" rtl="0" algn="l">
              <a:lnSpc>
                <a:spcPct val="115000"/>
              </a:lnSpc>
              <a:spcBef>
                <a:spcPts val="1200"/>
              </a:spcBef>
              <a:spcAft>
                <a:spcPts val="0"/>
              </a:spcAft>
              <a:buClr>
                <a:srgbClr val="595959"/>
              </a:buClr>
              <a:buSzPts val="2000"/>
              <a:buChar char="-"/>
            </a:pPr>
            <a:r>
              <a:rPr b="1" i="1" lang="en-US" sz="2000" u="sng">
                <a:solidFill>
                  <a:schemeClr val="accent1"/>
                </a:solidFill>
              </a:rPr>
              <a:t>Challenges</a:t>
            </a:r>
            <a:r>
              <a:rPr b="1" i="1" lang="en-US" sz="2000">
                <a:solidFill>
                  <a:schemeClr val="accent1"/>
                </a:solidFill>
              </a:rPr>
              <a:t>:</a:t>
            </a:r>
            <a:r>
              <a:rPr lang="en-US" sz="2000">
                <a:solidFill>
                  <a:schemeClr val="accent1"/>
                </a:solidFill>
              </a:rPr>
              <a:t> </a:t>
            </a:r>
            <a:r>
              <a:rPr lang="en-US" sz="2000">
                <a:solidFill>
                  <a:srgbClr val="595959"/>
                </a:solidFill>
              </a:rPr>
              <a:t>Communicating complex results from climate models to </a:t>
            </a:r>
            <a:r>
              <a:rPr b="1" lang="en-US" sz="2000">
                <a:solidFill>
                  <a:srgbClr val="595959"/>
                </a:solidFill>
              </a:rPr>
              <a:t>non-expert audiences</a:t>
            </a:r>
            <a:r>
              <a:rPr lang="en-US" sz="2000">
                <a:solidFill>
                  <a:srgbClr val="595959"/>
                </a:solidFill>
              </a:rPr>
              <a:t>.</a:t>
            </a:r>
            <a:endParaRPr sz="2000">
              <a:solidFill>
                <a:srgbClr val="595959"/>
              </a:solidFill>
            </a:endParaRPr>
          </a:p>
          <a:p>
            <a:pPr indent="-355600" lvl="0" marL="457200" rtl="0" algn="l">
              <a:lnSpc>
                <a:spcPct val="115000"/>
              </a:lnSpc>
              <a:spcBef>
                <a:spcPts val="0"/>
              </a:spcBef>
              <a:spcAft>
                <a:spcPts val="0"/>
              </a:spcAft>
              <a:buClr>
                <a:srgbClr val="595959"/>
              </a:buClr>
              <a:buSzPts val="2000"/>
              <a:buChar char="-"/>
            </a:pPr>
            <a:r>
              <a:rPr b="1" i="1" lang="en-US" sz="2000" u="sng">
                <a:solidFill>
                  <a:schemeClr val="accent1"/>
                </a:solidFill>
              </a:rPr>
              <a:t>Solutions</a:t>
            </a:r>
            <a:r>
              <a:rPr b="1" i="1" lang="en-US" sz="2000">
                <a:solidFill>
                  <a:schemeClr val="accent1"/>
                </a:solidFill>
              </a:rPr>
              <a:t>:</a:t>
            </a:r>
            <a:r>
              <a:rPr lang="en-US" sz="2000">
                <a:solidFill>
                  <a:srgbClr val="595959"/>
                </a:solidFill>
              </a:rPr>
              <a:t> Employ </a:t>
            </a:r>
            <a:r>
              <a:rPr b="1" lang="en-US" sz="2000">
                <a:solidFill>
                  <a:srgbClr val="595959"/>
                </a:solidFill>
              </a:rPr>
              <a:t>simplified narratives</a:t>
            </a:r>
            <a:r>
              <a:rPr lang="en-US" sz="2000">
                <a:solidFill>
                  <a:srgbClr val="595959"/>
                </a:solidFill>
              </a:rPr>
              <a:t>, utilize visual tools, and engage through interactive platforms to </a:t>
            </a:r>
            <a:r>
              <a:rPr b="1" lang="en-US" sz="2000">
                <a:solidFill>
                  <a:srgbClr val="595959"/>
                </a:solidFill>
              </a:rPr>
              <a:t>enhance understanding</a:t>
            </a:r>
            <a:r>
              <a:rPr lang="en-US" sz="2000">
                <a:solidFill>
                  <a:srgbClr val="595959"/>
                </a:solidFill>
              </a:rPr>
              <a:t> and drive actionable insights.</a:t>
            </a:r>
            <a:endParaRPr sz="1600"/>
          </a:p>
        </p:txBody>
      </p:sp>
      <p:sp>
        <p:nvSpPr>
          <p:cNvPr id="858" name="Google Shape;858;p92"/>
          <p:cNvSpPr/>
          <p:nvPr/>
        </p:nvSpPr>
        <p:spPr>
          <a:xfrm>
            <a:off x="1241600" y="1313325"/>
            <a:ext cx="3765300" cy="6456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400"/>
              <a:t>Stakeholder Engagement</a:t>
            </a:r>
            <a:endParaRPr sz="2400"/>
          </a:p>
        </p:txBody>
      </p:sp>
      <p:sp>
        <p:nvSpPr>
          <p:cNvPr id="859" name="Google Shape;859;p92"/>
          <p:cNvSpPr/>
          <p:nvPr/>
        </p:nvSpPr>
        <p:spPr>
          <a:xfrm>
            <a:off x="7129175" y="1313325"/>
            <a:ext cx="3765300" cy="6456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400"/>
              <a:t>Science Communication</a:t>
            </a:r>
            <a:endParaRPr sz="2400"/>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64" name="Shape 864"/>
        <p:cNvGrpSpPr/>
        <p:nvPr/>
      </p:nvGrpSpPr>
      <p:grpSpPr>
        <a:xfrm>
          <a:off x="0" y="0"/>
          <a:ext cx="0" cy="0"/>
          <a:chOff x="0" y="0"/>
          <a:chExt cx="0" cy="0"/>
        </a:xfrm>
      </p:grpSpPr>
      <p:sp>
        <p:nvSpPr>
          <p:cNvPr id="865" name="Google Shape;865;p93"/>
          <p:cNvSpPr txBox="1"/>
          <p:nvPr>
            <p:ph type="title"/>
          </p:nvPr>
        </p:nvSpPr>
        <p:spPr>
          <a:xfrm>
            <a:off x="415600" y="593367"/>
            <a:ext cx="11360700" cy="763500"/>
          </a:xfrm>
          <a:prstGeom prst="rect">
            <a:avLst/>
          </a:prstGeom>
        </p:spPr>
        <p:txBody>
          <a:bodyPr anchorCtr="0" anchor="ctr" bIns="121900" lIns="121900" spcFirstLastPara="1" rIns="121900" wrap="square" tIns="121900">
            <a:noAutofit/>
          </a:bodyPr>
          <a:lstStyle/>
          <a:p>
            <a:pPr indent="0" lvl="0" marL="0" rtl="0" algn="l">
              <a:spcBef>
                <a:spcPts val="0"/>
              </a:spcBef>
              <a:spcAft>
                <a:spcPts val="0"/>
              </a:spcAft>
              <a:buNone/>
            </a:pPr>
            <a:r>
              <a:rPr lang="en-US"/>
              <a:t>PFI 1 Takeaways: Numbers and Narratives in the Context of IAMS</a:t>
            </a:r>
            <a:endParaRPr/>
          </a:p>
        </p:txBody>
      </p:sp>
      <p:sp>
        <p:nvSpPr>
          <p:cNvPr id="866" name="Google Shape;866;p93"/>
          <p:cNvSpPr txBox="1"/>
          <p:nvPr>
            <p:ph idx="1" type="body"/>
          </p:nvPr>
        </p:nvSpPr>
        <p:spPr>
          <a:xfrm>
            <a:off x="415600" y="1536633"/>
            <a:ext cx="11360700" cy="4555200"/>
          </a:xfrm>
          <a:prstGeom prst="rect">
            <a:avLst/>
          </a:prstGeom>
        </p:spPr>
        <p:txBody>
          <a:bodyPr anchorCtr="0" anchor="t" bIns="121900" lIns="121900" spcFirstLastPara="1" rIns="121900" wrap="square" tIns="121900">
            <a:noAutofit/>
          </a:bodyPr>
          <a:lstStyle/>
          <a:p>
            <a:pPr indent="-349250" lvl="0" marL="457200" rtl="0" algn="l">
              <a:spcBef>
                <a:spcPts val="0"/>
              </a:spcBef>
              <a:spcAft>
                <a:spcPts val="0"/>
              </a:spcAft>
              <a:buSzPts val="1900"/>
              <a:buChar char="●"/>
            </a:pPr>
            <a:r>
              <a:rPr lang="en-US"/>
              <a:t>GCAM works in a very narrow way (some parameters are local without interconnections) -&gt; missing work for inferences later</a:t>
            </a:r>
            <a:endParaRPr/>
          </a:p>
          <a:p>
            <a:pPr indent="-349250" lvl="0" marL="457200" rtl="0" algn="l">
              <a:spcBef>
                <a:spcPts val="0"/>
              </a:spcBef>
              <a:spcAft>
                <a:spcPts val="0"/>
              </a:spcAft>
              <a:buSzPts val="1900"/>
              <a:buChar char="●"/>
            </a:pPr>
            <a:r>
              <a:rPr lang="en-US"/>
              <a:t>Some of the other factors are so interconnected that we get impractical results -&gt; ie wheat production being completely mobile (practically infeasible due to contexts in other places)</a:t>
            </a:r>
            <a:endParaRPr/>
          </a:p>
          <a:p>
            <a:pPr indent="-349250" lvl="0" marL="457200" rtl="0" algn="l">
              <a:spcBef>
                <a:spcPts val="0"/>
              </a:spcBef>
              <a:spcAft>
                <a:spcPts val="0"/>
              </a:spcAft>
              <a:buSzPts val="1900"/>
              <a:buChar char="●"/>
            </a:pPr>
            <a:r>
              <a:rPr lang="en-US"/>
              <a:t>Issue of model accessibility -&gt; if we don’t know how the model works, we need to be very careful about using them for policy development -&gt; in some cases, the best we can do is to use them as a discussion tool</a:t>
            </a:r>
            <a:endParaRPr/>
          </a:p>
          <a:p>
            <a:pPr indent="-349250" lvl="0" marL="457200" rtl="0" algn="l">
              <a:spcBef>
                <a:spcPts val="0"/>
              </a:spcBef>
              <a:spcAft>
                <a:spcPts val="0"/>
              </a:spcAft>
              <a:buSzPts val="1900"/>
              <a:buChar char="●"/>
            </a:pPr>
            <a:r>
              <a:rPr lang="en-US"/>
              <a:t>Our assumptions in modelers (narratives) affect model outcomes (numbers) -&gt; this is an all modeling problem  </a:t>
            </a:r>
            <a:endParaRPr/>
          </a:p>
          <a:p>
            <a:pPr indent="-349250" lvl="0" marL="457200" rtl="0" algn="l">
              <a:spcBef>
                <a:spcPts val="0"/>
              </a:spcBef>
              <a:spcAft>
                <a:spcPts val="0"/>
              </a:spcAft>
              <a:buSzPts val="1900"/>
              <a:buChar char="●"/>
            </a:pPr>
            <a:r>
              <a:rPr lang="en-US"/>
              <a:t>GCAM is not predictive- this is a very different kind of model due to lack of hypotheticals</a:t>
            </a:r>
            <a:endParaRPr/>
          </a:p>
          <a:p>
            <a:pPr indent="-349250" lvl="0" marL="457200" rtl="0" algn="l">
              <a:spcBef>
                <a:spcPts val="0"/>
              </a:spcBef>
              <a:spcAft>
                <a:spcPts val="0"/>
              </a:spcAft>
              <a:buSzPts val="1900"/>
              <a:buChar char="●"/>
            </a:pPr>
            <a:r>
              <a:rPr lang="en-US"/>
              <a:t>role of uncomfortability -&gt; nothing is just going to work, we need to work around it</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1" name="Shape 871"/>
        <p:cNvGrpSpPr/>
        <p:nvPr/>
      </p:nvGrpSpPr>
      <p:grpSpPr>
        <a:xfrm>
          <a:off x="0" y="0"/>
          <a:ext cx="0" cy="0"/>
          <a:chOff x="0" y="0"/>
          <a:chExt cx="0" cy="0"/>
        </a:xfrm>
      </p:grpSpPr>
      <p:sp>
        <p:nvSpPr>
          <p:cNvPr id="872" name="Google Shape;872;p94"/>
          <p:cNvSpPr txBox="1"/>
          <p:nvPr>
            <p:ph type="ctrTitle"/>
          </p:nvPr>
        </p:nvSpPr>
        <p:spPr>
          <a:xfrm>
            <a:off x="612000" y="351800"/>
            <a:ext cx="11580000" cy="6186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SzPts val="1100"/>
              <a:buFont typeface="Arial"/>
              <a:buNone/>
            </a:pPr>
            <a:r>
              <a:rPr lang="en-US"/>
              <a:t>PFI 3: Numbers and Narratives in IAMs</a:t>
            </a:r>
            <a:endParaRPr/>
          </a:p>
        </p:txBody>
      </p:sp>
      <p:pic>
        <p:nvPicPr>
          <p:cNvPr id="873" name="Google Shape;873;p94"/>
          <p:cNvPicPr preferRelativeResize="0"/>
          <p:nvPr/>
        </p:nvPicPr>
        <p:blipFill>
          <a:blip r:embed="rId3">
            <a:alphaModFix/>
          </a:blip>
          <a:stretch>
            <a:fillRect/>
          </a:stretch>
        </p:blipFill>
        <p:spPr>
          <a:xfrm>
            <a:off x="1313325" y="3861539"/>
            <a:ext cx="2025626" cy="1828800"/>
          </a:xfrm>
          <a:prstGeom prst="rect">
            <a:avLst/>
          </a:prstGeom>
          <a:noFill/>
          <a:ln>
            <a:noFill/>
          </a:ln>
        </p:spPr>
      </p:pic>
      <p:sp>
        <p:nvSpPr>
          <p:cNvPr id="874" name="Google Shape;874;p94"/>
          <p:cNvSpPr txBox="1"/>
          <p:nvPr/>
        </p:nvSpPr>
        <p:spPr>
          <a:xfrm>
            <a:off x="838200" y="1596150"/>
            <a:ext cx="2353200" cy="2165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US" sz="2000"/>
              <a:t>Models must be accessible for equitable policy development.</a:t>
            </a:r>
            <a:endParaRPr i="1" sz="2000"/>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9" name="Shape 879"/>
        <p:cNvGrpSpPr/>
        <p:nvPr/>
      </p:nvGrpSpPr>
      <p:grpSpPr>
        <a:xfrm>
          <a:off x="0" y="0"/>
          <a:ext cx="0" cy="0"/>
          <a:chOff x="0" y="0"/>
          <a:chExt cx="0" cy="0"/>
        </a:xfrm>
      </p:grpSpPr>
      <p:sp>
        <p:nvSpPr>
          <p:cNvPr id="880" name="Google Shape;880;p95"/>
          <p:cNvSpPr txBox="1"/>
          <p:nvPr>
            <p:ph type="ctrTitle"/>
          </p:nvPr>
        </p:nvSpPr>
        <p:spPr>
          <a:xfrm>
            <a:off x="612000" y="351800"/>
            <a:ext cx="11580000" cy="6186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SzPts val="1100"/>
              <a:buFont typeface="Arial"/>
              <a:buNone/>
            </a:pPr>
            <a:r>
              <a:rPr lang="en-US"/>
              <a:t>PFI 3: Numbers and Narratives in IAMs</a:t>
            </a:r>
            <a:endParaRPr/>
          </a:p>
        </p:txBody>
      </p:sp>
      <p:pic>
        <p:nvPicPr>
          <p:cNvPr id="881" name="Google Shape;881;p95"/>
          <p:cNvPicPr preferRelativeResize="0"/>
          <p:nvPr/>
        </p:nvPicPr>
        <p:blipFill>
          <a:blip r:embed="rId3">
            <a:alphaModFix/>
          </a:blip>
          <a:stretch>
            <a:fillRect/>
          </a:stretch>
        </p:blipFill>
        <p:spPr>
          <a:xfrm>
            <a:off x="3824471" y="1596150"/>
            <a:ext cx="1413976" cy="1413976"/>
          </a:xfrm>
          <a:prstGeom prst="rect">
            <a:avLst/>
          </a:prstGeom>
          <a:noFill/>
          <a:ln>
            <a:noFill/>
          </a:ln>
        </p:spPr>
      </p:pic>
      <p:pic>
        <p:nvPicPr>
          <p:cNvPr id="882" name="Google Shape;882;p95"/>
          <p:cNvPicPr preferRelativeResize="0"/>
          <p:nvPr/>
        </p:nvPicPr>
        <p:blipFill>
          <a:blip r:embed="rId4">
            <a:alphaModFix/>
          </a:blip>
          <a:stretch>
            <a:fillRect/>
          </a:stretch>
        </p:blipFill>
        <p:spPr>
          <a:xfrm>
            <a:off x="1313325" y="3861539"/>
            <a:ext cx="2025626" cy="1828800"/>
          </a:xfrm>
          <a:prstGeom prst="rect">
            <a:avLst/>
          </a:prstGeom>
          <a:noFill/>
          <a:ln>
            <a:noFill/>
          </a:ln>
        </p:spPr>
      </p:pic>
      <p:sp>
        <p:nvSpPr>
          <p:cNvPr id="883" name="Google Shape;883;p95"/>
          <p:cNvSpPr txBox="1"/>
          <p:nvPr/>
        </p:nvSpPr>
        <p:spPr>
          <a:xfrm>
            <a:off x="838200" y="1596150"/>
            <a:ext cx="2353200" cy="2165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US" sz="2000"/>
              <a:t>Models must be accessible for equitable policy development.</a:t>
            </a:r>
            <a:endParaRPr i="1" sz="2000"/>
          </a:p>
        </p:txBody>
      </p:sp>
      <p:sp>
        <p:nvSpPr>
          <p:cNvPr id="884" name="Google Shape;884;p95"/>
          <p:cNvSpPr txBox="1"/>
          <p:nvPr/>
        </p:nvSpPr>
        <p:spPr>
          <a:xfrm>
            <a:off x="3487163" y="3693400"/>
            <a:ext cx="2393400" cy="2165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US" sz="2000"/>
              <a:t>The scales at which we run our models is an important decision. Global models should be used in conjunction with local models.</a:t>
            </a:r>
            <a:endParaRPr i="1" sz="20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33"/>
          <p:cNvSpPr/>
          <p:nvPr/>
        </p:nvSpPr>
        <p:spPr>
          <a:xfrm>
            <a:off x="624375" y="1138650"/>
            <a:ext cx="2671800" cy="4333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61" name="Google Shape;161;p33"/>
          <p:cNvSpPr/>
          <p:nvPr/>
        </p:nvSpPr>
        <p:spPr>
          <a:xfrm>
            <a:off x="3954400" y="1062450"/>
            <a:ext cx="7821900" cy="4888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62" name="Google Shape;162;p33"/>
          <p:cNvSpPr/>
          <p:nvPr/>
        </p:nvSpPr>
        <p:spPr>
          <a:xfrm>
            <a:off x="4208000" y="1859250"/>
            <a:ext cx="3488400" cy="3940500"/>
          </a:xfrm>
          <a:prstGeom prst="roundRect">
            <a:avLst>
              <a:gd fmla="val 16667" name="adj"/>
            </a:avLst>
          </a:prstGeom>
          <a:solidFill>
            <a:schemeClr val="lt1"/>
          </a:solidFill>
          <a:ln cap="flat" cmpd="sng" w="7620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63" name="Google Shape;163;p33"/>
          <p:cNvSpPr/>
          <p:nvPr/>
        </p:nvSpPr>
        <p:spPr>
          <a:xfrm>
            <a:off x="822525" y="1306050"/>
            <a:ext cx="2275500" cy="39801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64" name="Google Shape;164;p33"/>
          <p:cNvSpPr txBox="1"/>
          <p:nvPr/>
        </p:nvSpPr>
        <p:spPr>
          <a:xfrm>
            <a:off x="1258575" y="1500275"/>
            <a:ext cx="1403400" cy="37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600"/>
              <a:t>Semester 1</a:t>
            </a:r>
            <a:endParaRPr b="1" sz="1600"/>
          </a:p>
        </p:txBody>
      </p:sp>
      <p:sp>
        <p:nvSpPr>
          <p:cNvPr id="165" name="Google Shape;165;p33"/>
          <p:cNvSpPr txBox="1"/>
          <p:nvPr/>
        </p:nvSpPr>
        <p:spPr>
          <a:xfrm>
            <a:off x="4685275" y="2040975"/>
            <a:ext cx="2582700" cy="372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2000"/>
              <a:t>Group 1: Typical GCAM Use</a:t>
            </a:r>
            <a:endParaRPr sz="2000"/>
          </a:p>
        </p:txBody>
      </p:sp>
      <p:sp>
        <p:nvSpPr>
          <p:cNvPr id="166" name="Google Shape;166;p33"/>
          <p:cNvSpPr/>
          <p:nvPr/>
        </p:nvSpPr>
        <p:spPr>
          <a:xfrm>
            <a:off x="6984675" y="1277313"/>
            <a:ext cx="1483500" cy="3726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67" name="Google Shape;167;p33"/>
          <p:cNvSpPr txBox="1"/>
          <p:nvPr/>
        </p:nvSpPr>
        <p:spPr>
          <a:xfrm>
            <a:off x="7064775" y="1269350"/>
            <a:ext cx="1403400" cy="37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600"/>
              <a:t>Semester 2</a:t>
            </a:r>
            <a:endParaRPr b="1" sz="1600"/>
          </a:p>
        </p:txBody>
      </p:sp>
      <p:pic>
        <p:nvPicPr>
          <p:cNvPr id="168" name="Google Shape;168;p33"/>
          <p:cNvPicPr preferRelativeResize="0"/>
          <p:nvPr/>
        </p:nvPicPr>
        <p:blipFill>
          <a:blip r:embed="rId3">
            <a:alphaModFix/>
          </a:blip>
          <a:stretch>
            <a:fillRect/>
          </a:stretch>
        </p:blipFill>
        <p:spPr>
          <a:xfrm>
            <a:off x="2012775" y="3129701"/>
            <a:ext cx="890650" cy="789134"/>
          </a:xfrm>
          <a:prstGeom prst="rect">
            <a:avLst/>
          </a:prstGeom>
          <a:noFill/>
          <a:ln>
            <a:noFill/>
          </a:ln>
        </p:spPr>
      </p:pic>
      <p:pic>
        <p:nvPicPr>
          <p:cNvPr id="169" name="Google Shape;169;p33"/>
          <p:cNvPicPr preferRelativeResize="0"/>
          <p:nvPr/>
        </p:nvPicPr>
        <p:blipFill>
          <a:blip r:embed="rId4">
            <a:alphaModFix/>
          </a:blip>
          <a:stretch>
            <a:fillRect/>
          </a:stretch>
        </p:blipFill>
        <p:spPr>
          <a:xfrm>
            <a:off x="1023500" y="4176400"/>
            <a:ext cx="890650" cy="890650"/>
          </a:xfrm>
          <a:prstGeom prst="rect">
            <a:avLst/>
          </a:prstGeom>
          <a:noFill/>
          <a:ln>
            <a:noFill/>
          </a:ln>
        </p:spPr>
      </p:pic>
      <p:pic>
        <p:nvPicPr>
          <p:cNvPr id="170" name="Google Shape;170;p33"/>
          <p:cNvPicPr preferRelativeResize="0"/>
          <p:nvPr/>
        </p:nvPicPr>
        <p:blipFill>
          <a:blip r:embed="rId5">
            <a:alphaModFix/>
          </a:blip>
          <a:stretch>
            <a:fillRect/>
          </a:stretch>
        </p:blipFill>
        <p:spPr>
          <a:xfrm>
            <a:off x="956500" y="2059628"/>
            <a:ext cx="890650" cy="890670"/>
          </a:xfrm>
          <a:prstGeom prst="rect">
            <a:avLst/>
          </a:prstGeom>
          <a:noFill/>
          <a:ln>
            <a:noFill/>
          </a:ln>
        </p:spPr>
      </p:pic>
      <p:sp>
        <p:nvSpPr>
          <p:cNvPr id="171" name="Google Shape;171;p33"/>
          <p:cNvSpPr/>
          <p:nvPr/>
        </p:nvSpPr>
        <p:spPr>
          <a:xfrm rot="5400000">
            <a:off x="2049475" y="2384425"/>
            <a:ext cx="577800" cy="502500"/>
          </a:xfrm>
          <a:prstGeom prst="bentArrow">
            <a:avLst>
              <a:gd fmla="val 25000" name="adj1"/>
              <a:gd fmla="val 25000" name="adj2"/>
              <a:gd fmla="val 25000" name="adj3"/>
              <a:gd fmla="val 52488" name="adj4"/>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2" name="Google Shape;172;p33"/>
          <p:cNvSpPr/>
          <p:nvPr/>
        </p:nvSpPr>
        <p:spPr>
          <a:xfrm flipH="1" rot="-5400000">
            <a:off x="1318375" y="3560200"/>
            <a:ext cx="577800" cy="519000"/>
          </a:xfrm>
          <a:prstGeom prst="bentArrow">
            <a:avLst>
              <a:gd fmla="val 25000" name="adj1"/>
              <a:gd fmla="val 25000" name="adj2"/>
              <a:gd fmla="val 25000" name="adj3"/>
              <a:gd fmla="val 53401" name="adj4"/>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73" name="Google Shape;173;p33"/>
          <p:cNvPicPr preferRelativeResize="0"/>
          <p:nvPr/>
        </p:nvPicPr>
        <p:blipFill rotWithShape="1">
          <a:blip r:embed="rId6">
            <a:alphaModFix/>
          </a:blip>
          <a:srcRect b="8079" l="8606" r="6848" t="7496"/>
          <a:stretch/>
        </p:blipFill>
        <p:spPr>
          <a:xfrm>
            <a:off x="6517525" y="4644788"/>
            <a:ext cx="981000" cy="980100"/>
          </a:xfrm>
          <a:prstGeom prst="ellipse">
            <a:avLst/>
          </a:prstGeom>
          <a:noFill/>
          <a:ln>
            <a:noFill/>
          </a:ln>
        </p:spPr>
      </p:pic>
      <p:sp>
        <p:nvSpPr>
          <p:cNvPr id="174" name="Google Shape;174;p33"/>
          <p:cNvSpPr txBox="1"/>
          <p:nvPr/>
        </p:nvSpPr>
        <p:spPr>
          <a:xfrm>
            <a:off x="4415450" y="2930700"/>
            <a:ext cx="3073500" cy="1797600"/>
          </a:xfrm>
          <a:prstGeom prst="rect">
            <a:avLst/>
          </a:prstGeom>
          <a:noFill/>
          <a:ln>
            <a:noFill/>
          </a:ln>
        </p:spPr>
        <p:txBody>
          <a:bodyPr anchorCtr="0" anchor="t" bIns="91425" lIns="91425" spcFirstLastPara="1" rIns="91425" wrap="square" tIns="91425">
            <a:noAutofit/>
          </a:bodyPr>
          <a:lstStyle/>
          <a:p>
            <a:pPr indent="-349250" lvl="0" marL="457200" rtl="0" algn="l">
              <a:spcBef>
                <a:spcPts val="0"/>
              </a:spcBef>
              <a:spcAft>
                <a:spcPts val="0"/>
              </a:spcAft>
              <a:buSzPts val="1900"/>
              <a:buChar char="●"/>
            </a:pPr>
            <a:r>
              <a:rPr lang="en-US" sz="1900"/>
              <a:t>Explore unknown futures</a:t>
            </a:r>
            <a:endParaRPr sz="1900"/>
          </a:p>
          <a:p>
            <a:pPr indent="-349250" lvl="0" marL="457200" rtl="0" algn="l">
              <a:spcBef>
                <a:spcPts val="0"/>
              </a:spcBef>
              <a:spcAft>
                <a:spcPts val="0"/>
              </a:spcAft>
              <a:buSzPts val="1900"/>
              <a:buChar char="●"/>
            </a:pPr>
            <a:r>
              <a:rPr lang="en-US" sz="1900"/>
              <a:t>Unanticipated policy effects</a:t>
            </a:r>
            <a:endParaRPr sz="1900"/>
          </a:p>
          <a:p>
            <a:pPr indent="-349250" lvl="0" marL="457200" rtl="0" algn="l">
              <a:spcBef>
                <a:spcPts val="0"/>
              </a:spcBef>
              <a:spcAft>
                <a:spcPts val="0"/>
              </a:spcAft>
              <a:buSzPts val="1900"/>
              <a:buChar char="●"/>
            </a:pPr>
            <a:r>
              <a:rPr lang="en-US" sz="1900"/>
              <a:t>Challenges of running the model</a:t>
            </a:r>
            <a:endParaRPr sz="1900"/>
          </a:p>
        </p:txBody>
      </p:sp>
      <p:sp>
        <p:nvSpPr>
          <p:cNvPr id="175" name="Google Shape;175;p33"/>
          <p:cNvSpPr txBox="1"/>
          <p:nvPr/>
        </p:nvSpPr>
        <p:spPr>
          <a:xfrm>
            <a:off x="624375" y="283525"/>
            <a:ext cx="9378900" cy="58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3600">
                <a:solidFill>
                  <a:srgbClr val="3172AE"/>
                </a:solidFill>
              </a:rPr>
              <a:t>Two ways to approach GCAM….</a:t>
            </a:r>
            <a:endParaRPr sz="3600">
              <a:solidFill>
                <a:srgbClr val="3172AE"/>
              </a:solidFill>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9" name="Shape 889"/>
        <p:cNvGrpSpPr/>
        <p:nvPr/>
      </p:nvGrpSpPr>
      <p:grpSpPr>
        <a:xfrm>
          <a:off x="0" y="0"/>
          <a:ext cx="0" cy="0"/>
          <a:chOff x="0" y="0"/>
          <a:chExt cx="0" cy="0"/>
        </a:xfrm>
      </p:grpSpPr>
      <p:sp>
        <p:nvSpPr>
          <p:cNvPr id="890" name="Google Shape;890;p96"/>
          <p:cNvSpPr txBox="1"/>
          <p:nvPr>
            <p:ph type="ctrTitle"/>
          </p:nvPr>
        </p:nvSpPr>
        <p:spPr>
          <a:xfrm>
            <a:off x="612000" y="351800"/>
            <a:ext cx="11580000" cy="6186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SzPts val="1100"/>
              <a:buFont typeface="Arial"/>
              <a:buNone/>
            </a:pPr>
            <a:r>
              <a:rPr lang="en-US"/>
              <a:t>PFI 3: Numbers and Narratives in IAMs</a:t>
            </a:r>
            <a:endParaRPr/>
          </a:p>
        </p:txBody>
      </p:sp>
      <p:pic>
        <p:nvPicPr>
          <p:cNvPr id="891" name="Google Shape;891;p96"/>
          <p:cNvPicPr preferRelativeResize="0"/>
          <p:nvPr/>
        </p:nvPicPr>
        <p:blipFill>
          <a:blip r:embed="rId3">
            <a:alphaModFix/>
          </a:blip>
          <a:stretch>
            <a:fillRect/>
          </a:stretch>
        </p:blipFill>
        <p:spPr>
          <a:xfrm>
            <a:off x="6069075" y="3935513"/>
            <a:ext cx="1680874" cy="1680874"/>
          </a:xfrm>
          <a:prstGeom prst="rect">
            <a:avLst/>
          </a:prstGeom>
          <a:noFill/>
          <a:ln>
            <a:noFill/>
          </a:ln>
        </p:spPr>
      </p:pic>
      <p:pic>
        <p:nvPicPr>
          <p:cNvPr id="892" name="Google Shape;892;p96"/>
          <p:cNvPicPr preferRelativeResize="0"/>
          <p:nvPr/>
        </p:nvPicPr>
        <p:blipFill>
          <a:blip r:embed="rId4">
            <a:alphaModFix/>
          </a:blip>
          <a:stretch>
            <a:fillRect/>
          </a:stretch>
        </p:blipFill>
        <p:spPr>
          <a:xfrm>
            <a:off x="3824471" y="1596150"/>
            <a:ext cx="1413976" cy="1413976"/>
          </a:xfrm>
          <a:prstGeom prst="rect">
            <a:avLst/>
          </a:prstGeom>
          <a:noFill/>
          <a:ln>
            <a:noFill/>
          </a:ln>
        </p:spPr>
      </p:pic>
      <p:pic>
        <p:nvPicPr>
          <p:cNvPr id="893" name="Google Shape;893;p96"/>
          <p:cNvPicPr preferRelativeResize="0"/>
          <p:nvPr/>
        </p:nvPicPr>
        <p:blipFill>
          <a:blip r:embed="rId5">
            <a:alphaModFix/>
          </a:blip>
          <a:stretch>
            <a:fillRect/>
          </a:stretch>
        </p:blipFill>
        <p:spPr>
          <a:xfrm>
            <a:off x="1313325" y="3861539"/>
            <a:ext cx="2025626" cy="1828800"/>
          </a:xfrm>
          <a:prstGeom prst="rect">
            <a:avLst/>
          </a:prstGeom>
          <a:noFill/>
          <a:ln>
            <a:noFill/>
          </a:ln>
        </p:spPr>
      </p:pic>
      <p:sp>
        <p:nvSpPr>
          <p:cNvPr id="894" name="Google Shape;894;p96"/>
          <p:cNvSpPr txBox="1"/>
          <p:nvPr/>
        </p:nvSpPr>
        <p:spPr>
          <a:xfrm>
            <a:off x="838200" y="1596150"/>
            <a:ext cx="2353200" cy="2165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US" sz="2000"/>
              <a:t>Models must be accessible for equitable policy development.</a:t>
            </a:r>
            <a:endParaRPr i="1" sz="2000"/>
          </a:p>
        </p:txBody>
      </p:sp>
      <p:sp>
        <p:nvSpPr>
          <p:cNvPr id="895" name="Google Shape;895;p96"/>
          <p:cNvSpPr txBox="1"/>
          <p:nvPr/>
        </p:nvSpPr>
        <p:spPr>
          <a:xfrm>
            <a:off x="3487163" y="3693400"/>
            <a:ext cx="2393400" cy="2165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US" sz="2000"/>
              <a:t>The scales at which we run our models is an important decision. Global models should be used in conjunction with local models.</a:t>
            </a:r>
            <a:endParaRPr i="1" sz="2000"/>
          </a:p>
        </p:txBody>
      </p:sp>
      <p:sp>
        <p:nvSpPr>
          <p:cNvPr id="896" name="Google Shape;896;p96"/>
          <p:cNvSpPr txBox="1"/>
          <p:nvPr/>
        </p:nvSpPr>
        <p:spPr>
          <a:xfrm>
            <a:off x="5585025" y="1370425"/>
            <a:ext cx="2676000" cy="216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US" sz="2000"/>
              <a:t>It is important to use and frame these models as ‘potential futures,’ rather than communicating about them as predictive.</a:t>
            </a:r>
            <a:endParaRPr i="1" sz="2000"/>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1" name="Shape 901"/>
        <p:cNvGrpSpPr/>
        <p:nvPr/>
      </p:nvGrpSpPr>
      <p:grpSpPr>
        <a:xfrm>
          <a:off x="0" y="0"/>
          <a:ext cx="0" cy="0"/>
          <a:chOff x="0" y="0"/>
          <a:chExt cx="0" cy="0"/>
        </a:xfrm>
      </p:grpSpPr>
      <p:sp>
        <p:nvSpPr>
          <p:cNvPr id="902" name="Google Shape;902;p97"/>
          <p:cNvSpPr txBox="1"/>
          <p:nvPr>
            <p:ph type="ctrTitle"/>
          </p:nvPr>
        </p:nvSpPr>
        <p:spPr>
          <a:xfrm>
            <a:off x="612000" y="351800"/>
            <a:ext cx="11580000" cy="6186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SzPts val="1100"/>
              <a:buFont typeface="Arial"/>
              <a:buNone/>
            </a:pPr>
            <a:r>
              <a:rPr lang="en-US"/>
              <a:t>PFI 3: Numbers and Narratives in IAMs</a:t>
            </a:r>
            <a:endParaRPr/>
          </a:p>
        </p:txBody>
      </p:sp>
      <p:pic>
        <p:nvPicPr>
          <p:cNvPr id="903" name="Google Shape;903;p97"/>
          <p:cNvPicPr preferRelativeResize="0"/>
          <p:nvPr/>
        </p:nvPicPr>
        <p:blipFill>
          <a:blip r:embed="rId3">
            <a:alphaModFix/>
          </a:blip>
          <a:stretch>
            <a:fillRect/>
          </a:stretch>
        </p:blipFill>
        <p:spPr>
          <a:xfrm>
            <a:off x="6069075" y="3935513"/>
            <a:ext cx="1680874" cy="1680874"/>
          </a:xfrm>
          <a:prstGeom prst="rect">
            <a:avLst/>
          </a:prstGeom>
          <a:noFill/>
          <a:ln>
            <a:noFill/>
          </a:ln>
        </p:spPr>
      </p:pic>
      <p:pic>
        <p:nvPicPr>
          <p:cNvPr id="904" name="Google Shape;904;p97"/>
          <p:cNvPicPr preferRelativeResize="0"/>
          <p:nvPr/>
        </p:nvPicPr>
        <p:blipFill>
          <a:blip r:embed="rId4">
            <a:alphaModFix/>
          </a:blip>
          <a:stretch>
            <a:fillRect/>
          </a:stretch>
        </p:blipFill>
        <p:spPr>
          <a:xfrm>
            <a:off x="3824471" y="1596150"/>
            <a:ext cx="1413976" cy="1413976"/>
          </a:xfrm>
          <a:prstGeom prst="rect">
            <a:avLst/>
          </a:prstGeom>
          <a:noFill/>
          <a:ln>
            <a:noFill/>
          </a:ln>
        </p:spPr>
      </p:pic>
      <p:pic>
        <p:nvPicPr>
          <p:cNvPr id="905" name="Google Shape;905;p97"/>
          <p:cNvPicPr preferRelativeResize="0"/>
          <p:nvPr/>
        </p:nvPicPr>
        <p:blipFill>
          <a:blip r:embed="rId5">
            <a:alphaModFix/>
          </a:blip>
          <a:stretch>
            <a:fillRect/>
          </a:stretch>
        </p:blipFill>
        <p:spPr>
          <a:xfrm>
            <a:off x="8368525" y="1273524"/>
            <a:ext cx="2675973" cy="2059249"/>
          </a:xfrm>
          <a:prstGeom prst="rect">
            <a:avLst/>
          </a:prstGeom>
          <a:noFill/>
          <a:ln>
            <a:noFill/>
          </a:ln>
        </p:spPr>
      </p:pic>
      <p:pic>
        <p:nvPicPr>
          <p:cNvPr id="906" name="Google Shape;906;p97"/>
          <p:cNvPicPr preferRelativeResize="0"/>
          <p:nvPr/>
        </p:nvPicPr>
        <p:blipFill>
          <a:blip r:embed="rId6">
            <a:alphaModFix/>
          </a:blip>
          <a:stretch>
            <a:fillRect/>
          </a:stretch>
        </p:blipFill>
        <p:spPr>
          <a:xfrm>
            <a:off x="1313325" y="3861539"/>
            <a:ext cx="2025626" cy="1828800"/>
          </a:xfrm>
          <a:prstGeom prst="rect">
            <a:avLst/>
          </a:prstGeom>
          <a:noFill/>
          <a:ln>
            <a:noFill/>
          </a:ln>
        </p:spPr>
      </p:pic>
      <p:sp>
        <p:nvSpPr>
          <p:cNvPr id="907" name="Google Shape;907;p97"/>
          <p:cNvSpPr txBox="1"/>
          <p:nvPr/>
        </p:nvSpPr>
        <p:spPr>
          <a:xfrm>
            <a:off x="838200" y="1596150"/>
            <a:ext cx="2353200" cy="2165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US" sz="2000"/>
              <a:t>Models must be accessible for equitable policy development.</a:t>
            </a:r>
            <a:endParaRPr i="1" sz="2000"/>
          </a:p>
        </p:txBody>
      </p:sp>
      <p:sp>
        <p:nvSpPr>
          <p:cNvPr id="908" name="Google Shape;908;p97"/>
          <p:cNvSpPr txBox="1"/>
          <p:nvPr/>
        </p:nvSpPr>
        <p:spPr>
          <a:xfrm>
            <a:off x="3487163" y="3693400"/>
            <a:ext cx="2393400" cy="2165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US" sz="2000"/>
              <a:t>The scales at which we run our models is an important decision. Global models should be used in conjunction with local models.</a:t>
            </a:r>
            <a:endParaRPr i="1" sz="2000"/>
          </a:p>
        </p:txBody>
      </p:sp>
      <p:sp>
        <p:nvSpPr>
          <p:cNvPr id="909" name="Google Shape;909;p97"/>
          <p:cNvSpPr txBox="1"/>
          <p:nvPr/>
        </p:nvSpPr>
        <p:spPr>
          <a:xfrm>
            <a:off x="5585025" y="1370425"/>
            <a:ext cx="2676000" cy="2165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US" sz="2000"/>
              <a:t>It is </a:t>
            </a:r>
            <a:r>
              <a:rPr i="1" lang="en-US" sz="2000"/>
              <a:t>important</a:t>
            </a:r>
            <a:r>
              <a:rPr i="1" lang="en-US" sz="2000"/>
              <a:t> to use and frame these models as ‘potential futures,’ rather than communicating about them as predictive.</a:t>
            </a:r>
            <a:endParaRPr i="1" sz="2000"/>
          </a:p>
        </p:txBody>
      </p:sp>
      <p:sp>
        <p:nvSpPr>
          <p:cNvPr id="910" name="Google Shape;910;p97"/>
          <p:cNvSpPr txBox="1"/>
          <p:nvPr/>
        </p:nvSpPr>
        <p:spPr>
          <a:xfrm>
            <a:off x="8261025" y="3693400"/>
            <a:ext cx="2837400" cy="2165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US" sz="2000"/>
              <a:t>Assumptions drive outputs (numbers) which feeds our narratives. Our narratives then drive what assumptions we make in a cyclical pattern.</a:t>
            </a:r>
            <a:endParaRPr i="1" sz="2000"/>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914" name="Shape 914"/>
        <p:cNvGrpSpPr/>
        <p:nvPr/>
      </p:nvGrpSpPr>
      <p:grpSpPr>
        <a:xfrm>
          <a:off x="0" y="0"/>
          <a:ext cx="0" cy="0"/>
          <a:chOff x="0" y="0"/>
          <a:chExt cx="0" cy="0"/>
        </a:xfrm>
      </p:grpSpPr>
      <p:sp>
        <p:nvSpPr>
          <p:cNvPr id="915" name="Google Shape;915;p98"/>
          <p:cNvSpPr txBox="1"/>
          <p:nvPr>
            <p:ph type="ctrTitle"/>
          </p:nvPr>
        </p:nvSpPr>
        <p:spPr>
          <a:xfrm>
            <a:off x="415611" y="992767"/>
            <a:ext cx="11360700" cy="2736900"/>
          </a:xfrm>
          <a:prstGeom prst="rect">
            <a:avLst/>
          </a:prstGeom>
        </p:spPr>
        <p:txBody>
          <a:bodyPr anchorCtr="0" anchor="b" bIns="121900" lIns="121900" spcFirstLastPara="1" rIns="121900" wrap="square" tIns="121900">
            <a:noAutofit/>
          </a:bodyPr>
          <a:lstStyle/>
          <a:p>
            <a:pPr indent="0" lvl="0" marL="0" rtl="0" algn="ctr">
              <a:spcBef>
                <a:spcPts val="0"/>
              </a:spcBef>
              <a:spcAft>
                <a:spcPts val="0"/>
              </a:spcAft>
              <a:buNone/>
            </a:pPr>
            <a:r>
              <a:rPr b="1" lang="en-US">
                <a:solidFill>
                  <a:srgbClr val="3172AE"/>
                </a:solidFill>
              </a:rPr>
              <a:t>The Dark Arts of Data Science</a:t>
            </a:r>
            <a:endParaRPr b="1">
              <a:solidFill>
                <a:srgbClr val="3172AE"/>
              </a:solidFill>
            </a:endParaRPr>
          </a:p>
        </p:txBody>
      </p:sp>
      <p:sp>
        <p:nvSpPr>
          <p:cNvPr id="916" name="Google Shape;916;p98"/>
          <p:cNvSpPr txBox="1"/>
          <p:nvPr>
            <p:ph idx="1" type="subTitle"/>
          </p:nvPr>
        </p:nvSpPr>
        <p:spPr>
          <a:xfrm>
            <a:off x="415600" y="3778833"/>
            <a:ext cx="11360700" cy="1056900"/>
          </a:xfrm>
          <a:prstGeom prst="rect">
            <a:avLst/>
          </a:prstGeom>
        </p:spPr>
        <p:txBody>
          <a:bodyPr anchorCtr="0" anchor="ctr" bIns="121900" lIns="121900" spcFirstLastPara="1" rIns="121900" wrap="square" tIns="121900">
            <a:noAutofit/>
          </a:bodyPr>
          <a:lstStyle/>
          <a:p>
            <a:pPr indent="0" lvl="0" marL="0" rtl="0" algn="ctr">
              <a:spcBef>
                <a:spcPts val="0"/>
              </a:spcBef>
              <a:spcAft>
                <a:spcPts val="0"/>
              </a:spcAft>
              <a:buNone/>
            </a:pPr>
            <a:r>
              <a:rPr i="1" lang="en-US">
                <a:solidFill>
                  <a:schemeClr val="accent2"/>
                </a:solidFill>
              </a:rPr>
              <a:t>PFI 2023-2024</a:t>
            </a:r>
            <a:endParaRPr i="1">
              <a:solidFill>
                <a:schemeClr val="accent2"/>
              </a:solidFill>
            </a:endParaRPr>
          </a:p>
        </p:txBody>
      </p:sp>
      <p:sp>
        <p:nvSpPr>
          <p:cNvPr id="917" name="Google Shape;917;p98"/>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 </a:t>
            </a:r>
            <a:endParaRPr/>
          </a:p>
        </p:txBody>
      </p:sp>
      <p:sp>
        <p:nvSpPr>
          <p:cNvPr id="918" name="Google Shape;918;p98"/>
          <p:cNvSpPr txBox="1"/>
          <p:nvPr/>
        </p:nvSpPr>
        <p:spPr>
          <a:xfrm>
            <a:off x="152400" y="15240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 </a:t>
            </a:r>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923" name="Shape 923"/>
        <p:cNvGrpSpPr/>
        <p:nvPr/>
      </p:nvGrpSpPr>
      <p:grpSpPr>
        <a:xfrm>
          <a:off x="0" y="0"/>
          <a:ext cx="0" cy="0"/>
          <a:chOff x="0" y="0"/>
          <a:chExt cx="0" cy="0"/>
        </a:xfrm>
      </p:grpSpPr>
      <p:sp>
        <p:nvSpPr>
          <p:cNvPr id="924" name="Google Shape;924;p99"/>
          <p:cNvSpPr txBox="1"/>
          <p:nvPr>
            <p:ph type="title"/>
          </p:nvPr>
        </p:nvSpPr>
        <p:spPr>
          <a:xfrm>
            <a:off x="415600" y="593367"/>
            <a:ext cx="11360700" cy="763500"/>
          </a:xfrm>
          <a:prstGeom prst="rect">
            <a:avLst/>
          </a:prstGeom>
        </p:spPr>
        <p:txBody>
          <a:bodyPr anchorCtr="0" anchor="ctr" bIns="121900" lIns="121900" spcFirstLastPara="1" rIns="121900" wrap="square" tIns="121900">
            <a:noAutofit/>
          </a:bodyPr>
          <a:lstStyle/>
          <a:p>
            <a:pPr indent="0" lvl="0" marL="0" rtl="0" algn="l">
              <a:spcBef>
                <a:spcPts val="0"/>
              </a:spcBef>
              <a:spcAft>
                <a:spcPts val="0"/>
              </a:spcAft>
              <a:buNone/>
            </a:pPr>
            <a:r>
              <a:rPr b="1" lang="en-US">
                <a:solidFill>
                  <a:srgbClr val="3172AE"/>
                </a:solidFill>
              </a:rPr>
              <a:t>Starting Goals</a:t>
            </a:r>
            <a:endParaRPr/>
          </a:p>
        </p:txBody>
      </p:sp>
      <p:sp>
        <p:nvSpPr>
          <p:cNvPr id="925" name="Google Shape;925;p99"/>
          <p:cNvSpPr txBox="1"/>
          <p:nvPr/>
        </p:nvSpPr>
        <p:spPr>
          <a:xfrm>
            <a:off x="415600" y="1873600"/>
            <a:ext cx="11360700" cy="3110700"/>
          </a:xfrm>
          <a:prstGeom prst="rect">
            <a:avLst/>
          </a:prstGeom>
          <a:noFill/>
          <a:ln>
            <a:noFill/>
          </a:ln>
        </p:spPr>
        <p:txBody>
          <a:bodyPr anchorCtr="0" anchor="t" bIns="121900" lIns="121900" spcFirstLastPara="1" rIns="121900" wrap="square" tIns="121900">
            <a:noAutofit/>
          </a:bodyPr>
          <a:lstStyle/>
          <a:p>
            <a:pPr indent="-508000" lvl="0" marL="609600" rtl="0" algn="l">
              <a:lnSpc>
                <a:spcPct val="115000"/>
              </a:lnSpc>
              <a:spcBef>
                <a:spcPts val="0"/>
              </a:spcBef>
              <a:spcAft>
                <a:spcPts val="0"/>
              </a:spcAft>
              <a:buClr>
                <a:srgbClr val="616161"/>
              </a:buClr>
              <a:buSzPts val="3200"/>
              <a:buFont typeface="Proxima Nova"/>
              <a:buChar char="●"/>
            </a:pPr>
            <a:r>
              <a:rPr lang="en-US" sz="3200">
                <a:solidFill>
                  <a:srgbClr val="616161"/>
                </a:solidFill>
                <a:latin typeface="Proxima Nova"/>
                <a:ea typeface="Proxima Nova"/>
                <a:cs typeface="Proxima Nova"/>
                <a:sym typeface="Proxima Nova"/>
              </a:rPr>
              <a:t>Become conscientious data scientists</a:t>
            </a:r>
            <a:endParaRPr sz="3200">
              <a:solidFill>
                <a:srgbClr val="616161"/>
              </a:solidFill>
              <a:latin typeface="Proxima Nova"/>
              <a:ea typeface="Proxima Nova"/>
              <a:cs typeface="Proxima Nova"/>
              <a:sym typeface="Proxima Nova"/>
            </a:endParaRPr>
          </a:p>
          <a:p>
            <a:pPr indent="-508000" lvl="1" marL="1219200" rtl="0" algn="l">
              <a:lnSpc>
                <a:spcPct val="115000"/>
              </a:lnSpc>
              <a:spcBef>
                <a:spcPts val="0"/>
              </a:spcBef>
              <a:spcAft>
                <a:spcPts val="0"/>
              </a:spcAft>
              <a:buClr>
                <a:srgbClr val="616161"/>
              </a:buClr>
              <a:buSzPts val="3200"/>
              <a:buFont typeface="Proxima Nova"/>
              <a:buChar char="○"/>
            </a:pPr>
            <a:r>
              <a:rPr lang="en-US" sz="3200">
                <a:solidFill>
                  <a:srgbClr val="616161"/>
                </a:solidFill>
                <a:latin typeface="Proxima Nova"/>
                <a:ea typeface="Proxima Nova"/>
                <a:cs typeface="Proxima Nova"/>
                <a:sym typeface="Proxima Nova"/>
              </a:rPr>
              <a:t>How data science works</a:t>
            </a:r>
            <a:endParaRPr sz="3200">
              <a:solidFill>
                <a:srgbClr val="616161"/>
              </a:solidFill>
              <a:latin typeface="Proxima Nova"/>
              <a:ea typeface="Proxima Nova"/>
              <a:cs typeface="Proxima Nova"/>
              <a:sym typeface="Proxima Nova"/>
            </a:endParaRPr>
          </a:p>
          <a:p>
            <a:pPr indent="-508000" lvl="1" marL="1219200" rtl="0" algn="l">
              <a:lnSpc>
                <a:spcPct val="115000"/>
              </a:lnSpc>
              <a:spcBef>
                <a:spcPts val="0"/>
              </a:spcBef>
              <a:spcAft>
                <a:spcPts val="0"/>
              </a:spcAft>
              <a:buClr>
                <a:srgbClr val="616161"/>
              </a:buClr>
              <a:buSzPts val="3200"/>
              <a:buFont typeface="Proxima Nova"/>
              <a:buChar char="○"/>
            </a:pPr>
            <a:r>
              <a:rPr lang="en-US" sz="3200">
                <a:solidFill>
                  <a:srgbClr val="616161"/>
                </a:solidFill>
                <a:latin typeface="Proxima Nova"/>
                <a:ea typeface="Proxima Nova"/>
                <a:cs typeface="Proxima Nova"/>
                <a:sym typeface="Proxima Nova"/>
              </a:rPr>
              <a:t>How it </a:t>
            </a:r>
            <a:r>
              <a:rPr lang="en-US" sz="3200">
                <a:solidFill>
                  <a:srgbClr val="616161"/>
                </a:solidFill>
                <a:latin typeface="Proxima Nova"/>
                <a:ea typeface="Proxima Nova"/>
                <a:cs typeface="Proxima Nova"/>
                <a:sym typeface="Proxima Nova"/>
              </a:rPr>
              <a:t>persuades</a:t>
            </a:r>
            <a:endParaRPr sz="3200">
              <a:solidFill>
                <a:srgbClr val="616161"/>
              </a:solidFill>
              <a:latin typeface="Proxima Nova"/>
              <a:ea typeface="Proxima Nova"/>
              <a:cs typeface="Proxima Nova"/>
              <a:sym typeface="Proxima Nova"/>
            </a:endParaRPr>
          </a:p>
          <a:p>
            <a:pPr indent="-508000" lvl="2" marL="1828800" rtl="0" algn="l">
              <a:lnSpc>
                <a:spcPct val="115000"/>
              </a:lnSpc>
              <a:spcBef>
                <a:spcPts val="0"/>
              </a:spcBef>
              <a:spcAft>
                <a:spcPts val="0"/>
              </a:spcAft>
              <a:buClr>
                <a:srgbClr val="616161"/>
              </a:buClr>
              <a:buSzPts val="3200"/>
              <a:buFont typeface="Proxima Nova"/>
              <a:buChar char="■"/>
            </a:pPr>
            <a:r>
              <a:rPr lang="en-US" sz="3200">
                <a:solidFill>
                  <a:srgbClr val="616161"/>
                </a:solidFill>
                <a:latin typeface="Proxima Nova"/>
                <a:ea typeface="Proxima Nova"/>
                <a:cs typeface="Proxima Nova"/>
                <a:sym typeface="Proxima Nova"/>
              </a:rPr>
              <a:t>Connecting numbers to narratives</a:t>
            </a:r>
            <a:endParaRPr sz="3200">
              <a:solidFill>
                <a:srgbClr val="616161"/>
              </a:solidFill>
              <a:latin typeface="Proxima Nova"/>
              <a:ea typeface="Proxima Nova"/>
              <a:cs typeface="Proxima Nova"/>
              <a:sym typeface="Proxima Nova"/>
            </a:endParaRPr>
          </a:p>
          <a:p>
            <a:pPr indent="-508000" lvl="1" marL="1219200" rtl="0" algn="l">
              <a:lnSpc>
                <a:spcPct val="115000"/>
              </a:lnSpc>
              <a:spcBef>
                <a:spcPts val="0"/>
              </a:spcBef>
              <a:spcAft>
                <a:spcPts val="0"/>
              </a:spcAft>
              <a:buClr>
                <a:srgbClr val="616161"/>
              </a:buClr>
              <a:buSzPts val="3200"/>
              <a:buFont typeface="Proxima Nova"/>
              <a:buChar char="○"/>
            </a:pPr>
            <a:r>
              <a:rPr lang="en-US" sz="3200">
                <a:solidFill>
                  <a:srgbClr val="616161"/>
                </a:solidFill>
                <a:latin typeface="Proxima Nova"/>
                <a:ea typeface="Proxima Nova"/>
                <a:cs typeface="Proxima Nova"/>
                <a:sym typeface="Proxima Nova"/>
              </a:rPr>
              <a:t>How it can be abused</a:t>
            </a:r>
            <a:endParaRPr sz="3200">
              <a:solidFill>
                <a:srgbClr val="616161"/>
              </a:solidFill>
              <a:latin typeface="Proxima Nova"/>
              <a:ea typeface="Proxima Nova"/>
              <a:cs typeface="Proxima Nova"/>
              <a:sym typeface="Proxima Nova"/>
            </a:endParaRPr>
          </a:p>
          <a:p>
            <a:pPr indent="0" lvl="0" marL="0" rtl="0" algn="l">
              <a:lnSpc>
                <a:spcPct val="115000"/>
              </a:lnSpc>
              <a:spcBef>
                <a:spcPts val="1600"/>
              </a:spcBef>
              <a:spcAft>
                <a:spcPts val="1600"/>
              </a:spcAft>
              <a:buNone/>
            </a:pPr>
            <a:r>
              <a:t/>
            </a:r>
            <a:endParaRPr sz="3200">
              <a:solidFill>
                <a:srgbClr val="616161"/>
              </a:solidFill>
              <a:latin typeface="Proxima Nova"/>
              <a:ea typeface="Proxima Nova"/>
              <a:cs typeface="Proxima Nova"/>
              <a:sym typeface="Proxima Nova"/>
            </a:endParaRPr>
          </a:p>
        </p:txBody>
      </p:sp>
      <p:sp>
        <p:nvSpPr>
          <p:cNvPr id="926" name="Google Shape;926;p99"/>
          <p:cNvSpPr/>
          <p:nvPr/>
        </p:nvSpPr>
        <p:spPr>
          <a:xfrm>
            <a:off x="7309325" y="449675"/>
            <a:ext cx="4039800" cy="1050900"/>
          </a:xfrm>
          <a:prstGeom prst="roundRect">
            <a:avLst>
              <a:gd fmla="val 16667" name="adj"/>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3000">
                <a:solidFill>
                  <a:schemeClr val="lt1"/>
                </a:solidFill>
              </a:rPr>
              <a:t>Practical Wisdom</a:t>
            </a:r>
            <a:endParaRPr sz="3000">
              <a:solidFill>
                <a:schemeClr val="lt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926"/>
                                        </p:tgtEl>
                                        <p:attrNameLst>
                                          <p:attrName>style.visibility</p:attrName>
                                        </p:attrNameLst>
                                      </p:cBhvr>
                                      <p:to>
                                        <p:strVal val="visible"/>
                                      </p:to>
                                    </p:set>
                                    <p:anim calcmode="lin" valueType="num">
                                      <p:cBhvr additive="base">
                                        <p:cTn dur="1000"/>
                                        <p:tgtEl>
                                          <p:spTgt spid="926"/>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930" name="Shape 930"/>
        <p:cNvGrpSpPr/>
        <p:nvPr/>
      </p:nvGrpSpPr>
      <p:grpSpPr>
        <a:xfrm>
          <a:off x="0" y="0"/>
          <a:ext cx="0" cy="0"/>
          <a:chOff x="0" y="0"/>
          <a:chExt cx="0" cy="0"/>
        </a:xfrm>
      </p:grpSpPr>
      <p:sp>
        <p:nvSpPr>
          <p:cNvPr id="931" name="Google Shape;931;p100"/>
          <p:cNvSpPr txBox="1"/>
          <p:nvPr>
            <p:ph type="title"/>
          </p:nvPr>
        </p:nvSpPr>
        <p:spPr>
          <a:xfrm>
            <a:off x="554133" y="791156"/>
            <a:ext cx="15147600" cy="1017900"/>
          </a:xfrm>
          <a:prstGeom prst="rect">
            <a:avLst/>
          </a:prstGeom>
        </p:spPr>
        <p:txBody>
          <a:bodyPr anchorCtr="0" anchor="ctr" bIns="121900" lIns="121900" spcFirstLastPara="1" rIns="121900" wrap="square" tIns="121900">
            <a:noAutofit/>
          </a:bodyPr>
          <a:lstStyle/>
          <a:p>
            <a:pPr indent="0" lvl="0" marL="0" rtl="0" algn="l">
              <a:spcBef>
                <a:spcPts val="0"/>
              </a:spcBef>
              <a:spcAft>
                <a:spcPts val="0"/>
              </a:spcAft>
              <a:buNone/>
            </a:pPr>
            <a:r>
              <a:rPr b="1" lang="en-US">
                <a:solidFill>
                  <a:srgbClr val="3172AE"/>
                </a:solidFill>
              </a:rPr>
              <a:t>How can Data and Statistics Mislead?</a:t>
            </a:r>
            <a:endParaRPr b="1">
              <a:solidFill>
                <a:srgbClr val="3172AE"/>
              </a:solidFill>
            </a:endParaRPr>
          </a:p>
        </p:txBody>
      </p:sp>
      <p:pic>
        <p:nvPicPr>
          <p:cNvPr id="932" name="Google Shape;932;p100"/>
          <p:cNvPicPr preferRelativeResize="0"/>
          <p:nvPr/>
        </p:nvPicPr>
        <p:blipFill>
          <a:blip r:embed="rId3">
            <a:alphaModFix/>
          </a:blip>
          <a:stretch>
            <a:fillRect/>
          </a:stretch>
        </p:blipFill>
        <p:spPr>
          <a:xfrm>
            <a:off x="2140532" y="2192583"/>
            <a:ext cx="7910967" cy="2472800"/>
          </a:xfrm>
          <a:prstGeom prst="rect">
            <a:avLst/>
          </a:prstGeom>
          <a:noFill/>
          <a:ln>
            <a:noFill/>
          </a:ln>
        </p:spPr>
      </p:pic>
      <p:pic>
        <p:nvPicPr>
          <p:cNvPr id="933" name="Google Shape;933;p100"/>
          <p:cNvPicPr preferRelativeResize="0"/>
          <p:nvPr/>
        </p:nvPicPr>
        <p:blipFill>
          <a:blip r:embed="rId4">
            <a:alphaModFix/>
          </a:blip>
          <a:stretch>
            <a:fillRect/>
          </a:stretch>
        </p:blipFill>
        <p:spPr>
          <a:xfrm>
            <a:off x="1619547" y="2577052"/>
            <a:ext cx="8952919" cy="1703933"/>
          </a:xfrm>
          <a:prstGeom prst="rect">
            <a:avLst/>
          </a:prstGeom>
          <a:noFill/>
          <a:ln>
            <a:noFill/>
          </a:ln>
        </p:spPr>
      </p:pic>
      <p:pic>
        <p:nvPicPr>
          <p:cNvPr id="934" name="Google Shape;934;p100"/>
          <p:cNvPicPr preferRelativeResize="0"/>
          <p:nvPr/>
        </p:nvPicPr>
        <p:blipFill>
          <a:blip r:embed="rId5">
            <a:alphaModFix/>
          </a:blip>
          <a:stretch>
            <a:fillRect/>
          </a:stretch>
        </p:blipFill>
        <p:spPr>
          <a:xfrm>
            <a:off x="2753750" y="2166367"/>
            <a:ext cx="6684498" cy="2525255"/>
          </a:xfrm>
          <a:prstGeom prst="rect">
            <a:avLst/>
          </a:prstGeom>
          <a:noFill/>
          <a:ln>
            <a:noFill/>
          </a:ln>
        </p:spPr>
      </p:pic>
      <p:pic>
        <p:nvPicPr>
          <p:cNvPr id="935" name="Google Shape;935;p100"/>
          <p:cNvPicPr preferRelativeResize="0"/>
          <p:nvPr/>
        </p:nvPicPr>
        <p:blipFill>
          <a:blip r:embed="rId6">
            <a:alphaModFix/>
          </a:blip>
          <a:stretch>
            <a:fillRect/>
          </a:stretch>
        </p:blipFill>
        <p:spPr>
          <a:xfrm>
            <a:off x="4708149" y="2045467"/>
            <a:ext cx="2775732" cy="2767099"/>
          </a:xfrm>
          <a:prstGeom prst="rect">
            <a:avLst/>
          </a:prstGeom>
          <a:noFill/>
          <a:ln>
            <a:noFill/>
          </a:ln>
        </p:spPr>
      </p:pic>
      <p:sp>
        <p:nvSpPr>
          <p:cNvPr id="936" name="Google Shape;936;p100"/>
          <p:cNvSpPr/>
          <p:nvPr/>
        </p:nvSpPr>
        <p:spPr>
          <a:xfrm>
            <a:off x="744550" y="75650"/>
            <a:ext cx="4039800" cy="1050900"/>
          </a:xfrm>
          <a:prstGeom prst="roundRect">
            <a:avLst>
              <a:gd fmla="val 16667" name="adj"/>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3000">
                <a:solidFill>
                  <a:schemeClr val="lt1"/>
                </a:solidFill>
              </a:rPr>
              <a:t>Formal Knowledge</a:t>
            </a:r>
            <a:endParaRPr sz="3000">
              <a:solidFill>
                <a:schemeClr val="lt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936"/>
                                        </p:tgtEl>
                                        <p:attrNameLst>
                                          <p:attrName>style.visibility</p:attrName>
                                        </p:attrNameLst>
                                      </p:cBhvr>
                                      <p:to>
                                        <p:strVal val="visible"/>
                                      </p:to>
                                    </p:set>
                                    <p:anim calcmode="lin" valueType="num">
                                      <p:cBhvr additive="base">
                                        <p:cTn dur="1000"/>
                                        <p:tgtEl>
                                          <p:spTgt spid="936"/>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32"/>
                                        </p:tgtEl>
                                        <p:attrNameLst>
                                          <p:attrName>style.visibility</p:attrName>
                                        </p:attrNameLst>
                                      </p:cBhvr>
                                      <p:to>
                                        <p:strVal val="visible"/>
                                      </p:to>
                                    </p:set>
                                    <p:animEffect filter="fade" transition="in">
                                      <p:cBhvr>
                                        <p:cTn dur="1000"/>
                                        <p:tgtEl>
                                          <p:spTgt spid="93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932"/>
                                        </p:tgtEl>
                                      </p:cBhvr>
                                    </p:animEffect>
                                    <p:set>
                                      <p:cBhvr>
                                        <p:cTn dur="1" fill="hold">
                                          <p:stCondLst>
                                            <p:cond delay="1000"/>
                                          </p:stCondLst>
                                        </p:cTn>
                                        <p:tgtEl>
                                          <p:spTgt spid="932"/>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33"/>
                                        </p:tgtEl>
                                        <p:attrNameLst>
                                          <p:attrName>style.visibility</p:attrName>
                                        </p:attrNameLst>
                                      </p:cBhvr>
                                      <p:to>
                                        <p:strVal val="visible"/>
                                      </p:to>
                                    </p:set>
                                    <p:animEffect filter="fade" transition="in">
                                      <p:cBhvr>
                                        <p:cTn dur="1000"/>
                                        <p:tgtEl>
                                          <p:spTgt spid="93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933"/>
                                        </p:tgtEl>
                                      </p:cBhvr>
                                    </p:animEffect>
                                    <p:set>
                                      <p:cBhvr>
                                        <p:cTn dur="1" fill="hold">
                                          <p:stCondLst>
                                            <p:cond delay="1000"/>
                                          </p:stCondLst>
                                        </p:cTn>
                                        <p:tgtEl>
                                          <p:spTgt spid="933"/>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34"/>
                                        </p:tgtEl>
                                        <p:attrNameLst>
                                          <p:attrName>style.visibility</p:attrName>
                                        </p:attrNameLst>
                                      </p:cBhvr>
                                      <p:to>
                                        <p:strVal val="visible"/>
                                      </p:to>
                                    </p:set>
                                    <p:animEffect filter="fade" transition="in">
                                      <p:cBhvr>
                                        <p:cTn dur="1000"/>
                                        <p:tgtEl>
                                          <p:spTgt spid="93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934"/>
                                        </p:tgtEl>
                                      </p:cBhvr>
                                    </p:animEffect>
                                    <p:set>
                                      <p:cBhvr>
                                        <p:cTn dur="1" fill="hold">
                                          <p:stCondLst>
                                            <p:cond delay="1000"/>
                                          </p:stCondLst>
                                        </p:cTn>
                                        <p:tgtEl>
                                          <p:spTgt spid="934"/>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35"/>
                                        </p:tgtEl>
                                        <p:attrNameLst>
                                          <p:attrName>style.visibility</p:attrName>
                                        </p:attrNameLst>
                                      </p:cBhvr>
                                      <p:to>
                                        <p:strVal val="visible"/>
                                      </p:to>
                                    </p:set>
                                    <p:animEffect filter="fade" transition="in">
                                      <p:cBhvr>
                                        <p:cTn dur="1000"/>
                                        <p:tgtEl>
                                          <p:spTgt spid="93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940" name="Shape 940"/>
        <p:cNvGrpSpPr/>
        <p:nvPr/>
      </p:nvGrpSpPr>
      <p:grpSpPr>
        <a:xfrm>
          <a:off x="0" y="0"/>
          <a:ext cx="0" cy="0"/>
          <a:chOff x="0" y="0"/>
          <a:chExt cx="0" cy="0"/>
        </a:xfrm>
      </p:grpSpPr>
      <p:sp>
        <p:nvSpPr>
          <p:cNvPr id="941" name="Google Shape;941;p101"/>
          <p:cNvSpPr txBox="1"/>
          <p:nvPr>
            <p:ph type="title"/>
          </p:nvPr>
        </p:nvSpPr>
        <p:spPr>
          <a:xfrm>
            <a:off x="554133" y="791156"/>
            <a:ext cx="15147600" cy="1017900"/>
          </a:xfrm>
          <a:prstGeom prst="rect">
            <a:avLst/>
          </a:prstGeom>
        </p:spPr>
        <p:txBody>
          <a:bodyPr anchorCtr="0" anchor="ctr" bIns="121900" lIns="121900" spcFirstLastPara="1" rIns="121900" wrap="square" tIns="121900">
            <a:noAutofit/>
          </a:bodyPr>
          <a:lstStyle/>
          <a:p>
            <a:pPr indent="0" lvl="0" marL="0" rtl="0" algn="l">
              <a:spcBef>
                <a:spcPts val="0"/>
              </a:spcBef>
              <a:spcAft>
                <a:spcPts val="0"/>
              </a:spcAft>
              <a:buNone/>
            </a:pPr>
            <a:r>
              <a:rPr b="1" lang="en-US">
                <a:solidFill>
                  <a:srgbClr val="3172AE"/>
                </a:solidFill>
              </a:rPr>
              <a:t>How can Data and Statistics Mislead?</a:t>
            </a:r>
            <a:endParaRPr b="1">
              <a:solidFill>
                <a:srgbClr val="3172AE"/>
              </a:solidFill>
            </a:endParaRPr>
          </a:p>
        </p:txBody>
      </p:sp>
      <p:sp>
        <p:nvSpPr>
          <p:cNvPr id="942" name="Google Shape;942;p101"/>
          <p:cNvSpPr txBox="1"/>
          <p:nvPr/>
        </p:nvSpPr>
        <p:spPr>
          <a:xfrm>
            <a:off x="623367" y="1524633"/>
            <a:ext cx="11248500" cy="4123500"/>
          </a:xfrm>
          <a:prstGeom prst="rect">
            <a:avLst/>
          </a:prstGeom>
          <a:noFill/>
          <a:ln>
            <a:noFill/>
          </a:ln>
        </p:spPr>
        <p:txBody>
          <a:bodyPr anchorCtr="0" anchor="t" bIns="121900" lIns="121900" spcFirstLastPara="1" rIns="121900" wrap="square" tIns="121900">
            <a:noAutofit/>
          </a:bodyPr>
          <a:lstStyle/>
          <a:p>
            <a:pPr indent="-463550" lvl="0" marL="609600" rtl="0" algn="l">
              <a:spcBef>
                <a:spcPts val="0"/>
              </a:spcBef>
              <a:spcAft>
                <a:spcPts val="0"/>
              </a:spcAft>
              <a:buSzPts val="2500"/>
              <a:buChar char="●"/>
            </a:pPr>
            <a:r>
              <a:rPr lang="en-US" sz="2500"/>
              <a:t>Scientific fraud</a:t>
            </a:r>
            <a:endParaRPr sz="2500"/>
          </a:p>
          <a:p>
            <a:pPr indent="-463550" lvl="1" marL="1219200" rtl="0" algn="l">
              <a:spcBef>
                <a:spcPts val="0"/>
              </a:spcBef>
              <a:spcAft>
                <a:spcPts val="0"/>
              </a:spcAft>
              <a:buSzPts val="2500"/>
              <a:buChar char="○"/>
            </a:pPr>
            <a:r>
              <a:rPr lang="en-US" sz="2500"/>
              <a:t>p-Hacking</a:t>
            </a:r>
            <a:endParaRPr sz="2500"/>
          </a:p>
          <a:p>
            <a:pPr indent="-463550" lvl="1" marL="1219200" rtl="0" algn="l">
              <a:spcBef>
                <a:spcPts val="0"/>
              </a:spcBef>
              <a:spcAft>
                <a:spcPts val="0"/>
              </a:spcAft>
              <a:buSzPts val="2500"/>
              <a:buChar char="○"/>
            </a:pPr>
            <a:r>
              <a:rPr lang="en-US" sz="2500"/>
              <a:t>HARKing</a:t>
            </a:r>
            <a:endParaRPr sz="2500"/>
          </a:p>
          <a:p>
            <a:pPr indent="-463550" lvl="1" marL="1219200" rtl="0" algn="l">
              <a:spcBef>
                <a:spcPts val="0"/>
              </a:spcBef>
              <a:spcAft>
                <a:spcPts val="0"/>
              </a:spcAft>
              <a:buSzPts val="2500"/>
              <a:buChar char="○"/>
            </a:pPr>
            <a:r>
              <a:rPr lang="en-US" sz="2500"/>
              <a:t>Multiple Comparisons</a:t>
            </a:r>
            <a:endParaRPr sz="2500"/>
          </a:p>
          <a:p>
            <a:pPr indent="-463550" lvl="0" marL="609600" rtl="0" algn="l">
              <a:spcBef>
                <a:spcPts val="0"/>
              </a:spcBef>
              <a:spcAft>
                <a:spcPts val="0"/>
              </a:spcAft>
              <a:buSzPts val="2500"/>
              <a:buChar char="●"/>
            </a:pPr>
            <a:r>
              <a:rPr lang="en-US" sz="2500"/>
              <a:t>Tests</a:t>
            </a:r>
            <a:endParaRPr sz="2500"/>
          </a:p>
          <a:p>
            <a:pPr indent="-463550" lvl="1" marL="1219200" rtl="0" algn="l">
              <a:spcBef>
                <a:spcPts val="0"/>
              </a:spcBef>
              <a:spcAft>
                <a:spcPts val="0"/>
              </a:spcAft>
              <a:buSzPts val="2500"/>
              <a:buChar char="○"/>
            </a:pPr>
            <a:r>
              <a:rPr lang="en-US" sz="2500"/>
              <a:t>GRIM</a:t>
            </a:r>
            <a:endParaRPr sz="2500"/>
          </a:p>
          <a:p>
            <a:pPr indent="-463550" lvl="1" marL="1219200" rtl="0" algn="l">
              <a:spcBef>
                <a:spcPts val="0"/>
              </a:spcBef>
              <a:spcAft>
                <a:spcPts val="0"/>
              </a:spcAft>
              <a:buSzPts val="2500"/>
              <a:buChar char="○"/>
            </a:pPr>
            <a:r>
              <a:rPr lang="en-US" sz="2500"/>
              <a:t>Benford’s Law</a:t>
            </a:r>
            <a:endParaRPr sz="2500"/>
          </a:p>
        </p:txBody>
      </p:sp>
      <p:pic>
        <p:nvPicPr>
          <p:cNvPr id="943" name="Google Shape;943;p101"/>
          <p:cNvPicPr preferRelativeResize="0"/>
          <p:nvPr/>
        </p:nvPicPr>
        <p:blipFill>
          <a:blip r:embed="rId3">
            <a:alphaModFix/>
          </a:blip>
          <a:stretch>
            <a:fillRect/>
          </a:stretch>
        </p:blipFill>
        <p:spPr>
          <a:xfrm>
            <a:off x="5957801" y="364566"/>
            <a:ext cx="4846999" cy="5448633"/>
          </a:xfrm>
          <a:prstGeom prst="rect">
            <a:avLst/>
          </a:prstGeom>
          <a:noFill/>
          <a:ln>
            <a:noFill/>
          </a:ln>
        </p:spPr>
      </p:pic>
      <p:sp>
        <p:nvSpPr>
          <p:cNvPr id="944" name="Google Shape;944;p101"/>
          <p:cNvSpPr/>
          <p:nvPr/>
        </p:nvSpPr>
        <p:spPr>
          <a:xfrm>
            <a:off x="744550" y="75650"/>
            <a:ext cx="4039800" cy="1050900"/>
          </a:xfrm>
          <a:prstGeom prst="roundRect">
            <a:avLst>
              <a:gd fmla="val 16667" name="adj"/>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3000">
                <a:solidFill>
                  <a:schemeClr val="lt1"/>
                </a:solidFill>
              </a:rPr>
              <a:t>Formal Knowledge</a:t>
            </a:r>
            <a:endParaRPr sz="3000">
              <a:solidFill>
                <a:schemeClr val="lt1"/>
              </a:solidFill>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948" name="Shape 948"/>
        <p:cNvGrpSpPr/>
        <p:nvPr/>
      </p:nvGrpSpPr>
      <p:grpSpPr>
        <a:xfrm>
          <a:off x="0" y="0"/>
          <a:ext cx="0" cy="0"/>
          <a:chOff x="0" y="0"/>
          <a:chExt cx="0" cy="0"/>
        </a:xfrm>
      </p:grpSpPr>
      <p:sp>
        <p:nvSpPr>
          <p:cNvPr id="949" name="Google Shape;949;p102"/>
          <p:cNvSpPr txBox="1"/>
          <p:nvPr>
            <p:ph type="title"/>
          </p:nvPr>
        </p:nvSpPr>
        <p:spPr>
          <a:xfrm>
            <a:off x="554133" y="791156"/>
            <a:ext cx="15147600" cy="1017900"/>
          </a:xfrm>
          <a:prstGeom prst="rect">
            <a:avLst/>
          </a:prstGeom>
        </p:spPr>
        <p:txBody>
          <a:bodyPr anchorCtr="0" anchor="ctr" bIns="121900" lIns="121900" spcFirstLastPara="1" rIns="121900" wrap="square" tIns="121900">
            <a:noAutofit/>
          </a:bodyPr>
          <a:lstStyle/>
          <a:p>
            <a:pPr indent="0" lvl="0" marL="0" rtl="0" algn="l">
              <a:spcBef>
                <a:spcPts val="0"/>
              </a:spcBef>
              <a:spcAft>
                <a:spcPts val="0"/>
              </a:spcAft>
              <a:buNone/>
            </a:pPr>
            <a:r>
              <a:rPr b="1" lang="en-US">
                <a:solidFill>
                  <a:srgbClr val="3172AE"/>
                </a:solidFill>
              </a:rPr>
              <a:t>Can We Replicate this Fox Article Analysis?</a:t>
            </a:r>
            <a:endParaRPr/>
          </a:p>
        </p:txBody>
      </p:sp>
      <p:pic>
        <p:nvPicPr>
          <p:cNvPr id="950" name="Google Shape;950;p102"/>
          <p:cNvPicPr preferRelativeResize="0"/>
          <p:nvPr/>
        </p:nvPicPr>
        <p:blipFill>
          <a:blip r:embed="rId3">
            <a:alphaModFix/>
          </a:blip>
          <a:stretch>
            <a:fillRect/>
          </a:stretch>
        </p:blipFill>
        <p:spPr>
          <a:xfrm>
            <a:off x="1619184" y="1990380"/>
            <a:ext cx="9114967" cy="2877234"/>
          </a:xfrm>
          <a:prstGeom prst="rect">
            <a:avLst/>
          </a:prstGeom>
          <a:noFill/>
          <a:ln>
            <a:noFill/>
          </a:ln>
        </p:spPr>
      </p:pic>
      <p:sp>
        <p:nvSpPr>
          <p:cNvPr id="951" name="Google Shape;951;p102"/>
          <p:cNvSpPr/>
          <p:nvPr/>
        </p:nvSpPr>
        <p:spPr>
          <a:xfrm>
            <a:off x="744550" y="75650"/>
            <a:ext cx="4039800" cy="1050900"/>
          </a:xfrm>
          <a:prstGeom prst="roundRect">
            <a:avLst>
              <a:gd fmla="val 16667" name="adj"/>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3000">
                <a:solidFill>
                  <a:schemeClr val="lt1"/>
                </a:solidFill>
              </a:rPr>
              <a:t>Practiced Techniques</a:t>
            </a:r>
            <a:endParaRPr sz="3000">
              <a:solidFill>
                <a:schemeClr val="lt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951"/>
                                        </p:tgtEl>
                                        <p:attrNameLst>
                                          <p:attrName>style.visibility</p:attrName>
                                        </p:attrNameLst>
                                      </p:cBhvr>
                                      <p:to>
                                        <p:strVal val="visible"/>
                                      </p:to>
                                    </p:set>
                                    <p:anim calcmode="lin" valueType="num">
                                      <p:cBhvr additive="base">
                                        <p:cTn dur="1000"/>
                                        <p:tgtEl>
                                          <p:spTgt spid="951"/>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955" name="Shape 955"/>
        <p:cNvGrpSpPr/>
        <p:nvPr/>
      </p:nvGrpSpPr>
      <p:grpSpPr>
        <a:xfrm>
          <a:off x="0" y="0"/>
          <a:ext cx="0" cy="0"/>
          <a:chOff x="0" y="0"/>
          <a:chExt cx="0" cy="0"/>
        </a:xfrm>
      </p:grpSpPr>
      <p:sp>
        <p:nvSpPr>
          <p:cNvPr id="956" name="Google Shape;956;p103"/>
          <p:cNvSpPr txBox="1"/>
          <p:nvPr>
            <p:ph type="title"/>
          </p:nvPr>
        </p:nvSpPr>
        <p:spPr>
          <a:xfrm>
            <a:off x="554133" y="791156"/>
            <a:ext cx="15147600" cy="1017900"/>
          </a:xfrm>
          <a:prstGeom prst="rect">
            <a:avLst/>
          </a:prstGeom>
        </p:spPr>
        <p:txBody>
          <a:bodyPr anchorCtr="0" anchor="ctr" bIns="121900" lIns="121900" spcFirstLastPara="1" rIns="121900" wrap="square" tIns="121900">
            <a:noAutofit/>
          </a:bodyPr>
          <a:lstStyle/>
          <a:p>
            <a:pPr indent="0" lvl="0" marL="0" rtl="0" algn="l">
              <a:spcBef>
                <a:spcPts val="0"/>
              </a:spcBef>
              <a:spcAft>
                <a:spcPts val="0"/>
              </a:spcAft>
              <a:buNone/>
            </a:pPr>
            <a:r>
              <a:rPr b="1" lang="en-US">
                <a:solidFill>
                  <a:srgbClr val="3172AE"/>
                </a:solidFill>
              </a:rPr>
              <a:t>Can We Replicate this Fox Article Analysis?</a:t>
            </a:r>
            <a:endParaRPr b="1">
              <a:solidFill>
                <a:srgbClr val="3172AE"/>
              </a:solidFill>
            </a:endParaRPr>
          </a:p>
        </p:txBody>
      </p:sp>
      <p:pic>
        <p:nvPicPr>
          <p:cNvPr id="957" name="Google Shape;957;p103"/>
          <p:cNvPicPr preferRelativeResize="0"/>
          <p:nvPr/>
        </p:nvPicPr>
        <p:blipFill>
          <a:blip r:embed="rId3">
            <a:alphaModFix/>
          </a:blip>
          <a:stretch>
            <a:fillRect/>
          </a:stretch>
        </p:blipFill>
        <p:spPr>
          <a:xfrm>
            <a:off x="2440850" y="1519617"/>
            <a:ext cx="7310301" cy="4123568"/>
          </a:xfrm>
          <a:prstGeom prst="rect">
            <a:avLst/>
          </a:prstGeom>
          <a:noFill/>
          <a:ln>
            <a:noFill/>
          </a:ln>
          <a:effectLst>
            <a:outerShdw blurRad="57150" rotWithShape="0" algn="bl" dir="5400000" dist="19050">
              <a:srgbClr val="000000">
                <a:alpha val="50000"/>
              </a:srgbClr>
            </a:outerShdw>
          </a:effectLst>
        </p:spPr>
      </p:pic>
      <p:pic>
        <p:nvPicPr>
          <p:cNvPr id="958" name="Google Shape;958;p103"/>
          <p:cNvPicPr preferRelativeResize="0"/>
          <p:nvPr/>
        </p:nvPicPr>
        <p:blipFill>
          <a:blip r:embed="rId4">
            <a:alphaModFix/>
          </a:blip>
          <a:stretch>
            <a:fillRect/>
          </a:stretch>
        </p:blipFill>
        <p:spPr>
          <a:xfrm>
            <a:off x="2325067" y="1562433"/>
            <a:ext cx="7541869" cy="3088432"/>
          </a:xfrm>
          <a:prstGeom prst="rect">
            <a:avLst/>
          </a:prstGeom>
          <a:noFill/>
          <a:ln>
            <a:noFill/>
          </a:ln>
          <a:effectLst>
            <a:outerShdw blurRad="57150" rotWithShape="0" algn="bl" dir="5400000" dist="19050">
              <a:srgbClr val="000000">
                <a:alpha val="50000"/>
              </a:srgbClr>
            </a:outerShdw>
          </a:effectLst>
        </p:spPr>
      </p:pic>
      <p:sp>
        <p:nvSpPr>
          <p:cNvPr id="959" name="Google Shape;959;p103"/>
          <p:cNvSpPr/>
          <p:nvPr/>
        </p:nvSpPr>
        <p:spPr>
          <a:xfrm>
            <a:off x="744550" y="75650"/>
            <a:ext cx="4039800" cy="1050900"/>
          </a:xfrm>
          <a:prstGeom prst="roundRect">
            <a:avLst>
              <a:gd fmla="val 16667" name="adj"/>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3000">
                <a:solidFill>
                  <a:schemeClr val="lt1"/>
                </a:solidFill>
              </a:rPr>
              <a:t>Practiced Techniques</a:t>
            </a:r>
            <a:endParaRPr sz="3000">
              <a:solidFill>
                <a:schemeClr val="lt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957"/>
                                        </p:tgtEl>
                                      </p:cBhvr>
                                    </p:animEffect>
                                    <p:set>
                                      <p:cBhvr>
                                        <p:cTn dur="1" fill="hold">
                                          <p:stCondLst>
                                            <p:cond delay="1000"/>
                                          </p:stCondLst>
                                        </p:cTn>
                                        <p:tgtEl>
                                          <p:spTgt spid="957"/>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58"/>
                                        </p:tgtEl>
                                        <p:attrNameLst>
                                          <p:attrName>style.visibility</p:attrName>
                                        </p:attrNameLst>
                                      </p:cBhvr>
                                      <p:to>
                                        <p:strVal val="visible"/>
                                      </p:to>
                                    </p:set>
                                    <p:animEffect filter="fade" transition="in">
                                      <p:cBhvr>
                                        <p:cTn dur="1000"/>
                                        <p:tgtEl>
                                          <p:spTgt spid="95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963" name="Shape 963"/>
        <p:cNvGrpSpPr/>
        <p:nvPr/>
      </p:nvGrpSpPr>
      <p:grpSpPr>
        <a:xfrm>
          <a:off x="0" y="0"/>
          <a:ext cx="0" cy="0"/>
          <a:chOff x="0" y="0"/>
          <a:chExt cx="0" cy="0"/>
        </a:xfrm>
      </p:grpSpPr>
      <p:sp>
        <p:nvSpPr>
          <p:cNvPr id="964" name="Google Shape;964;p104"/>
          <p:cNvSpPr txBox="1"/>
          <p:nvPr>
            <p:ph type="title"/>
          </p:nvPr>
        </p:nvSpPr>
        <p:spPr>
          <a:xfrm>
            <a:off x="554133" y="791156"/>
            <a:ext cx="15147600" cy="1017900"/>
          </a:xfrm>
          <a:prstGeom prst="rect">
            <a:avLst/>
          </a:prstGeom>
        </p:spPr>
        <p:txBody>
          <a:bodyPr anchorCtr="0" anchor="ctr" bIns="121900" lIns="121900" spcFirstLastPara="1" rIns="121900" wrap="square" tIns="121900">
            <a:noAutofit/>
          </a:bodyPr>
          <a:lstStyle/>
          <a:p>
            <a:pPr indent="0" lvl="0" marL="0" rtl="0" algn="l">
              <a:spcBef>
                <a:spcPts val="0"/>
              </a:spcBef>
              <a:spcAft>
                <a:spcPts val="0"/>
              </a:spcAft>
              <a:buNone/>
            </a:pPr>
            <a:r>
              <a:rPr b="1" lang="en-US">
                <a:solidFill>
                  <a:srgbClr val="3172AE"/>
                </a:solidFill>
              </a:rPr>
              <a:t>Can We Replicate this Fox Article Analysis?</a:t>
            </a:r>
            <a:endParaRPr b="1">
              <a:solidFill>
                <a:srgbClr val="3172AE"/>
              </a:solidFill>
            </a:endParaRPr>
          </a:p>
        </p:txBody>
      </p:sp>
      <p:sp>
        <p:nvSpPr>
          <p:cNvPr id="965" name="Google Shape;965;p104"/>
          <p:cNvSpPr txBox="1"/>
          <p:nvPr/>
        </p:nvSpPr>
        <p:spPr>
          <a:xfrm>
            <a:off x="123167" y="1646900"/>
            <a:ext cx="6824700" cy="4123500"/>
          </a:xfrm>
          <a:prstGeom prst="rect">
            <a:avLst/>
          </a:prstGeom>
          <a:noFill/>
          <a:ln>
            <a:noFill/>
          </a:ln>
        </p:spPr>
        <p:txBody>
          <a:bodyPr anchorCtr="0" anchor="t" bIns="121900" lIns="121900" spcFirstLastPara="1" rIns="121900" wrap="square" tIns="121900">
            <a:noAutofit/>
          </a:bodyPr>
          <a:lstStyle/>
          <a:p>
            <a:pPr indent="-457200" lvl="0" marL="609600" rtl="0" algn="l">
              <a:spcBef>
                <a:spcPts val="0"/>
              </a:spcBef>
              <a:spcAft>
                <a:spcPts val="0"/>
              </a:spcAft>
              <a:buSzPts val="2400"/>
              <a:buChar char="●"/>
            </a:pPr>
            <a:r>
              <a:rPr lang="en-US" sz="2400"/>
              <a:t>Reasonable Sources</a:t>
            </a:r>
            <a:endParaRPr sz="2400"/>
          </a:p>
          <a:p>
            <a:pPr indent="-425450" lvl="1" marL="1219200" rtl="0" algn="l">
              <a:lnSpc>
                <a:spcPct val="115000"/>
              </a:lnSpc>
              <a:spcBef>
                <a:spcPts val="0"/>
              </a:spcBef>
              <a:spcAft>
                <a:spcPts val="0"/>
              </a:spcAft>
              <a:buClr>
                <a:schemeClr val="dk1"/>
              </a:buClr>
              <a:buSzPts val="1900"/>
              <a:buFont typeface="Proxima Nova"/>
              <a:buChar char="○"/>
            </a:pPr>
            <a:r>
              <a:rPr lang="en-US" sz="1900">
                <a:solidFill>
                  <a:schemeClr val="dk1"/>
                </a:solidFill>
                <a:latin typeface="Proxima Nova"/>
                <a:ea typeface="Proxima Nova"/>
                <a:cs typeface="Proxima Nova"/>
                <a:sym typeface="Proxima Nova"/>
              </a:rPr>
              <a:t>FBI</a:t>
            </a:r>
            <a:endParaRPr sz="1900">
              <a:solidFill>
                <a:schemeClr val="dk1"/>
              </a:solidFill>
              <a:latin typeface="Proxima Nova"/>
              <a:ea typeface="Proxima Nova"/>
              <a:cs typeface="Proxima Nova"/>
              <a:sym typeface="Proxima Nova"/>
            </a:endParaRPr>
          </a:p>
          <a:p>
            <a:pPr indent="-400050" lvl="2" marL="1828800" rtl="0" algn="l">
              <a:lnSpc>
                <a:spcPct val="115000"/>
              </a:lnSpc>
              <a:spcBef>
                <a:spcPts val="0"/>
              </a:spcBef>
              <a:spcAft>
                <a:spcPts val="0"/>
              </a:spcAft>
              <a:buClr>
                <a:schemeClr val="dk1"/>
              </a:buClr>
              <a:buSzPts val="1500"/>
              <a:buFont typeface="Proxima Nova"/>
              <a:buChar char="■"/>
            </a:pPr>
            <a:r>
              <a:rPr lang="en-US" sz="1500">
                <a:solidFill>
                  <a:schemeClr val="dk1"/>
                </a:solidFill>
                <a:latin typeface="Proxima Nova"/>
                <a:ea typeface="Proxima Nova"/>
                <a:cs typeface="Proxima Nova"/>
                <a:sym typeface="Proxima Nova"/>
              </a:rPr>
              <a:t># Murders</a:t>
            </a:r>
            <a:endParaRPr sz="1500">
              <a:solidFill>
                <a:schemeClr val="dk1"/>
              </a:solidFill>
              <a:latin typeface="Proxima Nova"/>
              <a:ea typeface="Proxima Nova"/>
              <a:cs typeface="Proxima Nova"/>
              <a:sym typeface="Proxima Nova"/>
            </a:endParaRPr>
          </a:p>
          <a:p>
            <a:pPr indent="-400050" lvl="2" marL="1828800" rtl="0" algn="l">
              <a:lnSpc>
                <a:spcPct val="115000"/>
              </a:lnSpc>
              <a:spcBef>
                <a:spcPts val="0"/>
              </a:spcBef>
              <a:spcAft>
                <a:spcPts val="0"/>
              </a:spcAft>
              <a:buClr>
                <a:schemeClr val="dk1"/>
              </a:buClr>
              <a:buSzPts val="1500"/>
              <a:buFont typeface="Proxima Nova"/>
              <a:buChar char="■"/>
            </a:pPr>
            <a:r>
              <a:rPr lang="en-US" sz="1500">
                <a:solidFill>
                  <a:schemeClr val="dk1"/>
                </a:solidFill>
                <a:latin typeface="Proxima Nova"/>
                <a:ea typeface="Proxima Nova"/>
                <a:cs typeface="Proxima Nova"/>
                <a:sym typeface="Proxima Nova"/>
              </a:rPr>
              <a:t># Murders by Firearm</a:t>
            </a:r>
            <a:endParaRPr sz="1500">
              <a:solidFill>
                <a:schemeClr val="dk1"/>
              </a:solidFill>
              <a:latin typeface="Proxima Nova"/>
              <a:ea typeface="Proxima Nova"/>
              <a:cs typeface="Proxima Nova"/>
              <a:sym typeface="Proxima Nova"/>
            </a:endParaRPr>
          </a:p>
          <a:p>
            <a:pPr indent="-425450" lvl="1" marL="1219200" rtl="0" algn="l">
              <a:lnSpc>
                <a:spcPct val="115000"/>
              </a:lnSpc>
              <a:spcBef>
                <a:spcPts val="0"/>
              </a:spcBef>
              <a:spcAft>
                <a:spcPts val="0"/>
              </a:spcAft>
              <a:buClr>
                <a:schemeClr val="dk1"/>
              </a:buClr>
              <a:buSzPts val="1900"/>
              <a:buFont typeface="Proxima Nova"/>
              <a:buChar char="○"/>
            </a:pPr>
            <a:r>
              <a:rPr lang="en-US" sz="1900">
                <a:solidFill>
                  <a:schemeClr val="dk1"/>
                </a:solidFill>
                <a:latin typeface="Proxima Nova"/>
                <a:ea typeface="Proxima Nova"/>
                <a:cs typeface="Proxima Nova"/>
                <a:sym typeface="Proxima Nova"/>
              </a:rPr>
              <a:t>Census Bureau</a:t>
            </a:r>
            <a:endParaRPr sz="1900">
              <a:solidFill>
                <a:schemeClr val="dk1"/>
              </a:solidFill>
              <a:latin typeface="Proxima Nova"/>
              <a:ea typeface="Proxima Nova"/>
              <a:cs typeface="Proxima Nova"/>
              <a:sym typeface="Proxima Nova"/>
            </a:endParaRPr>
          </a:p>
          <a:p>
            <a:pPr indent="-400050" lvl="2" marL="1828800" rtl="0" algn="l">
              <a:lnSpc>
                <a:spcPct val="115000"/>
              </a:lnSpc>
              <a:spcBef>
                <a:spcPts val="0"/>
              </a:spcBef>
              <a:spcAft>
                <a:spcPts val="0"/>
              </a:spcAft>
              <a:buClr>
                <a:schemeClr val="dk1"/>
              </a:buClr>
              <a:buSzPts val="1500"/>
              <a:buFont typeface="Proxima Nova"/>
              <a:buChar char="■"/>
            </a:pPr>
            <a:r>
              <a:rPr lang="en-US" sz="1500">
                <a:solidFill>
                  <a:schemeClr val="dk1"/>
                </a:solidFill>
                <a:latin typeface="Proxima Nova"/>
                <a:ea typeface="Proxima Nova"/>
                <a:cs typeface="Proxima Nova"/>
                <a:sym typeface="Proxima Nova"/>
              </a:rPr>
              <a:t>Population by state</a:t>
            </a:r>
            <a:endParaRPr sz="1500">
              <a:solidFill>
                <a:schemeClr val="dk1"/>
              </a:solidFill>
              <a:latin typeface="Proxima Nova"/>
              <a:ea typeface="Proxima Nova"/>
              <a:cs typeface="Proxima Nova"/>
              <a:sym typeface="Proxima Nova"/>
            </a:endParaRPr>
          </a:p>
          <a:p>
            <a:pPr indent="-425450" lvl="1" marL="1219200" rtl="0" algn="l">
              <a:lnSpc>
                <a:spcPct val="115000"/>
              </a:lnSpc>
              <a:spcBef>
                <a:spcPts val="0"/>
              </a:spcBef>
              <a:spcAft>
                <a:spcPts val="0"/>
              </a:spcAft>
              <a:buClr>
                <a:schemeClr val="dk1"/>
              </a:buClr>
              <a:buSzPts val="1900"/>
              <a:buFont typeface="Proxima Nova"/>
              <a:buChar char="○"/>
            </a:pPr>
            <a:r>
              <a:rPr lang="en-US" sz="1900">
                <a:solidFill>
                  <a:schemeClr val="dk1"/>
                </a:solidFill>
                <a:latin typeface="Proxima Nova"/>
                <a:ea typeface="Proxima Nova"/>
                <a:cs typeface="Proxima Nova"/>
                <a:sym typeface="Proxima Nova"/>
              </a:rPr>
              <a:t>RAND Corporation</a:t>
            </a:r>
            <a:endParaRPr sz="1900">
              <a:solidFill>
                <a:schemeClr val="dk1"/>
              </a:solidFill>
              <a:latin typeface="Proxima Nova"/>
              <a:ea typeface="Proxima Nova"/>
              <a:cs typeface="Proxima Nova"/>
              <a:sym typeface="Proxima Nova"/>
            </a:endParaRPr>
          </a:p>
          <a:p>
            <a:pPr indent="-400050" lvl="2" marL="1828800" rtl="0" algn="l">
              <a:lnSpc>
                <a:spcPct val="115000"/>
              </a:lnSpc>
              <a:spcBef>
                <a:spcPts val="0"/>
              </a:spcBef>
              <a:spcAft>
                <a:spcPts val="0"/>
              </a:spcAft>
              <a:buClr>
                <a:schemeClr val="dk1"/>
              </a:buClr>
              <a:buSzPts val="1500"/>
              <a:buFont typeface="Proxima Nova"/>
              <a:buChar char="■"/>
            </a:pPr>
            <a:r>
              <a:rPr lang="en-US" sz="1500">
                <a:solidFill>
                  <a:schemeClr val="dk1"/>
                </a:solidFill>
                <a:latin typeface="Proxima Nova"/>
                <a:ea typeface="Proxima Nova"/>
                <a:cs typeface="Proxima Nova"/>
                <a:sym typeface="Proxima Nova"/>
              </a:rPr>
              <a:t>Estimated percentage of homes with a gun</a:t>
            </a:r>
            <a:endParaRPr sz="1500">
              <a:solidFill>
                <a:schemeClr val="dk1"/>
              </a:solidFill>
            </a:endParaRPr>
          </a:p>
          <a:p>
            <a:pPr indent="0" lvl="0" marL="0" rtl="0" algn="l">
              <a:spcBef>
                <a:spcPts val="1600"/>
              </a:spcBef>
              <a:spcAft>
                <a:spcPts val="0"/>
              </a:spcAft>
              <a:buNone/>
            </a:pPr>
            <a:r>
              <a:t/>
            </a:r>
            <a:endParaRPr sz="1900"/>
          </a:p>
        </p:txBody>
      </p:sp>
      <p:sp>
        <p:nvSpPr>
          <p:cNvPr id="966" name="Google Shape;966;p104"/>
          <p:cNvSpPr txBox="1"/>
          <p:nvPr/>
        </p:nvSpPr>
        <p:spPr>
          <a:xfrm>
            <a:off x="5739033" y="1646900"/>
            <a:ext cx="6824700" cy="4123500"/>
          </a:xfrm>
          <a:prstGeom prst="rect">
            <a:avLst/>
          </a:prstGeom>
          <a:noFill/>
          <a:ln>
            <a:noFill/>
          </a:ln>
        </p:spPr>
        <p:txBody>
          <a:bodyPr anchorCtr="0" anchor="t" bIns="121900" lIns="121900" spcFirstLastPara="1" rIns="121900" wrap="square" tIns="121900">
            <a:noAutofit/>
          </a:bodyPr>
          <a:lstStyle/>
          <a:p>
            <a:pPr indent="-457200" lvl="0" marL="609600" rtl="0" algn="l">
              <a:spcBef>
                <a:spcPts val="0"/>
              </a:spcBef>
              <a:spcAft>
                <a:spcPts val="0"/>
              </a:spcAft>
              <a:buClr>
                <a:schemeClr val="dk1"/>
              </a:buClr>
              <a:buSzPts val="2400"/>
              <a:buChar char="●"/>
            </a:pPr>
            <a:r>
              <a:rPr lang="en-US" sz="2400">
                <a:solidFill>
                  <a:schemeClr val="dk1"/>
                </a:solidFill>
              </a:rPr>
              <a:t>Imperfect Visual</a:t>
            </a:r>
            <a:endParaRPr sz="2400">
              <a:solidFill>
                <a:schemeClr val="dk1"/>
              </a:solidFill>
            </a:endParaRPr>
          </a:p>
          <a:p>
            <a:pPr indent="-425450" lvl="1" marL="1219200" rtl="0" algn="l">
              <a:lnSpc>
                <a:spcPct val="115000"/>
              </a:lnSpc>
              <a:spcBef>
                <a:spcPts val="0"/>
              </a:spcBef>
              <a:spcAft>
                <a:spcPts val="0"/>
              </a:spcAft>
              <a:buClr>
                <a:schemeClr val="dk1"/>
              </a:buClr>
              <a:buSzPts val="1900"/>
              <a:buFont typeface="Proxima Nova"/>
              <a:buChar char="○"/>
            </a:pPr>
            <a:r>
              <a:rPr lang="en-US" sz="1900">
                <a:solidFill>
                  <a:schemeClr val="dk1"/>
                </a:solidFill>
                <a:latin typeface="Proxima Nova"/>
                <a:ea typeface="Proxima Nova"/>
                <a:cs typeface="Proxima Nova"/>
                <a:sym typeface="Proxima Nova"/>
              </a:rPr>
              <a:t>Bars are on the same axis</a:t>
            </a:r>
            <a:endParaRPr sz="1900">
              <a:solidFill>
                <a:schemeClr val="dk1"/>
              </a:solidFill>
              <a:latin typeface="Proxima Nova"/>
              <a:ea typeface="Proxima Nova"/>
              <a:cs typeface="Proxima Nova"/>
              <a:sym typeface="Proxima Nova"/>
            </a:endParaRPr>
          </a:p>
          <a:p>
            <a:pPr indent="-425450" lvl="1" marL="1219200" rtl="0" algn="l">
              <a:lnSpc>
                <a:spcPct val="115000"/>
              </a:lnSpc>
              <a:spcBef>
                <a:spcPts val="0"/>
              </a:spcBef>
              <a:spcAft>
                <a:spcPts val="0"/>
              </a:spcAft>
              <a:buClr>
                <a:schemeClr val="dk1"/>
              </a:buClr>
              <a:buSzPts val="1900"/>
              <a:buFont typeface="Proxima Nova"/>
              <a:buChar char="○"/>
            </a:pPr>
            <a:r>
              <a:rPr lang="en-US" sz="1900">
                <a:solidFill>
                  <a:schemeClr val="dk1"/>
                </a:solidFill>
                <a:latin typeface="Proxima Nova"/>
                <a:ea typeface="Proxima Nova"/>
                <a:cs typeface="Proxima Nova"/>
                <a:sym typeface="Proxima Nova"/>
              </a:rPr>
              <a:t>Slight discrepancy in values</a:t>
            </a:r>
            <a:endParaRPr sz="1900">
              <a:solidFill>
                <a:schemeClr val="dk1"/>
              </a:solidFill>
              <a:latin typeface="Proxima Nova"/>
              <a:ea typeface="Proxima Nova"/>
              <a:cs typeface="Proxima Nova"/>
              <a:sym typeface="Proxima Nova"/>
            </a:endParaRPr>
          </a:p>
          <a:p>
            <a:pPr indent="-400050" lvl="2" marL="1828800" rtl="0" algn="l">
              <a:lnSpc>
                <a:spcPct val="115000"/>
              </a:lnSpc>
              <a:spcBef>
                <a:spcPts val="0"/>
              </a:spcBef>
              <a:spcAft>
                <a:spcPts val="0"/>
              </a:spcAft>
              <a:buClr>
                <a:schemeClr val="dk1"/>
              </a:buClr>
              <a:buSzPts val="1500"/>
              <a:buFont typeface="Proxima Nova"/>
              <a:buChar char="■"/>
            </a:pPr>
            <a:r>
              <a:rPr lang="en-US" sz="1500">
                <a:solidFill>
                  <a:schemeClr val="dk1"/>
                </a:solidFill>
                <a:latin typeface="Proxima Nova"/>
                <a:ea typeface="Proxima Nova"/>
                <a:cs typeface="Proxima Nova"/>
                <a:sym typeface="Proxima Nova"/>
              </a:rPr>
              <a:t>Not systematic in a particular direction</a:t>
            </a:r>
            <a:endParaRPr sz="1500">
              <a:solidFill>
                <a:schemeClr val="dk1"/>
              </a:solidFill>
              <a:latin typeface="Proxima Nova"/>
              <a:ea typeface="Proxima Nova"/>
              <a:cs typeface="Proxima Nova"/>
              <a:sym typeface="Proxima Nova"/>
            </a:endParaRPr>
          </a:p>
          <a:p>
            <a:pPr indent="-400050" lvl="2" marL="1828800" rtl="0" algn="l">
              <a:lnSpc>
                <a:spcPct val="115000"/>
              </a:lnSpc>
              <a:spcBef>
                <a:spcPts val="0"/>
              </a:spcBef>
              <a:spcAft>
                <a:spcPts val="0"/>
              </a:spcAft>
              <a:buClr>
                <a:schemeClr val="dk1"/>
              </a:buClr>
              <a:buSzPts val="1500"/>
              <a:buFont typeface="Proxima Nova"/>
              <a:buChar char="■"/>
            </a:pPr>
            <a:r>
              <a:rPr lang="en-US" sz="1500">
                <a:solidFill>
                  <a:schemeClr val="dk1"/>
                </a:solidFill>
                <a:latin typeface="Proxima Nova"/>
                <a:ea typeface="Proxima Nova"/>
                <a:cs typeface="Proxima Nova"/>
                <a:sym typeface="Proxima Nova"/>
              </a:rPr>
              <a:t>Does not change overall pattern</a:t>
            </a:r>
            <a:endParaRPr sz="1500">
              <a:solidFill>
                <a:schemeClr val="dk1"/>
              </a:solidFill>
              <a:latin typeface="Proxima Nova"/>
              <a:ea typeface="Proxima Nova"/>
              <a:cs typeface="Proxima Nova"/>
              <a:sym typeface="Proxima Nova"/>
            </a:endParaRPr>
          </a:p>
          <a:p>
            <a:pPr indent="-425450" lvl="1" marL="1219200" rtl="0" algn="l">
              <a:lnSpc>
                <a:spcPct val="115000"/>
              </a:lnSpc>
              <a:spcBef>
                <a:spcPts val="0"/>
              </a:spcBef>
              <a:spcAft>
                <a:spcPts val="0"/>
              </a:spcAft>
              <a:buClr>
                <a:schemeClr val="dk1"/>
              </a:buClr>
              <a:buSzPts val="1900"/>
              <a:buFont typeface="Proxima Nova"/>
              <a:buChar char="○"/>
            </a:pPr>
            <a:r>
              <a:rPr lang="en-US" sz="1900">
                <a:solidFill>
                  <a:schemeClr val="dk1"/>
                </a:solidFill>
                <a:latin typeface="Proxima Nova"/>
                <a:ea typeface="Proxima Nova"/>
                <a:cs typeface="Proxima Nova"/>
                <a:sym typeface="Proxima Nova"/>
              </a:rPr>
              <a:t>Years of data not consistent</a:t>
            </a:r>
            <a:endParaRPr sz="1900">
              <a:solidFill>
                <a:schemeClr val="dk1"/>
              </a:solidFill>
              <a:latin typeface="Proxima Nova"/>
              <a:ea typeface="Proxima Nova"/>
              <a:cs typeface="Proxima Nova"/>
              <a:sym typeface="Proxima Nova"/>
            </a:endParaRPr>
          </a:p>
          <a:p>
            <a:pPr indent="-400050" lvl="2" marL="1828800" rtl="0" algn="l">
              <a:lnSpc>
                <a:spcPct val="115000"/>
              </a:lnSpc>
              <a:spcBef>
                <a:spcPts val="0"/>
              </a:spcBef>
              <a:spcAft>
                <a:spcPts val="0"/>
              </a:spcAft>
              <a:buClr>
                <a:schemeClr val="dk1"/>
              </a:buClr>
              <a:buSzPts val="1500"/>
              <a:buFont typeface="Proxima Nova"/>
              <a:buChar char="■"/>
            </a:pPr>
            <a:r>
              <a:rPr lang="en-US" sz="1500">
                <a:solidFill>
                  <a:schemeClr val="dk1"/>
                </a:solidFill>
                <a:latin typeface="Proxima Nova"/>
                <a:ea typeface="Proxima Nova"/>
                <a:cs typeface="Proxima Nova"/>
                <a:sym typeface="Proxima Nova"/>
              </a:rPr>
              <a:t>2016 ownership estimates</a:t>
            </a:r>
            <a:endParaRPr sz="1500">
              <a:solidFill>
                <a:schemeClr val="dk1"/>
              </a:solidFill>
              <a:latin typeface="Proxima Nova"/>
              <a:ea typeface="Proxima Nova"/>
              <a:cs typeface="Proxima Nova"/>
              <a:sym typeface="Proxima Nova"/>
            </a:endParaRPr>
          </a:p>
          <a:p>
            <a:pPr indent="-400050" lvl="2" marL="1828800" rtl="0" algn="l">
              <a:lnSpc>
                <a:spcPct val="115000"/>
              </a:lnSpc>
              <a:spcBef>
                <a:spcPts val="0"/>
              </a:spcBef>
              <a:spcAft>
                <a:spcPts val="0"/>
              </a:spcAft>
              <a:buClr>
                <a:schemeClr val="dk1"/>
              </a:buClr>
              <a:buSzPts val="1500"/>
              <a:buFont typeface="Proxima Nova"/>
              <a:buChar char="■"/>
            </a:pPr>
            <a:r>
              <a:rPr lang="en-US" sz="1500">
                <a:solidFill>
                  <a:schemeClr val="dk1"/>
                </a:solidFill>
                <a:latin typeface="Proxima Nova"/>
                <a:ea typeface="Proxima Nova"/>
                <a:cs typeface="Proxima Nova"/>
                <a:sym typeface="Proxima Nova"/>
              </a:rPr>
              <a:t>2019 murder and population statistics</a:t>
            </a:r>
            <a:endParaRPr sz="1500">
              <a:solidFill>
                <a:schemeClr val="dk1"/>
              </a:solidFill>
              <a:latin typeface="Proxima Nova"/>
              <a:ea typeface="Proxima Nova"/>
              <a:cs typeface="Proxima Nova"/>
              <a:sym typeface="Proxima Nova"/>
            </a:endParaRPr>
          </a:p>
          <a:p>
            <a:pPr indent="-425450" lvl="1" marL="1219200" rtl="0" algn="l">
              <a:lnSpc>
                <a:spcPct val="115000"/>
              </a:lnSpc>
              <a:spcBef>
                <a:spcPts val="0"/>
              </a:spcBef>
              <a:spcAft>
                <a:spcPts val="0"/>
              </a:spcAft>
              <a:buClr>
                <a:schemeClr val="dk1"/>
              </a:buClr>
              <a:buSzPts val="1900"/>
              <a:buFont typeface="Proxima Nova"/>
              <a:buChar char="○"/>
            </a:pPr>
            <a:r>
              <a:rPr lang="en-US" sz="1900">
                <a:solidFill>
                  <a:schemeClr val="dk1"/>
                </a:solidFill>
                <a:latin typeface="Proxima Nova"/>
                <a:ea typeface="Proxima Nova"/>
                <a:cs typeface="Proxima Nova"/>
                <a:sym typeface="Proxima Nova"/>
              </a:rPr>
              <a:t>Missing Data</a:t>
            </a:r>
            <a:endParaRPr sz="1900">
              <a:solidFill>
                <a:schemeClr val="dk1"/>
              </a:solidFill>
              <a:latin typeface="Proxima Nova"/>
              <a:ea typeface="Proxima Nova"/>
              <a:cs typeface="Proxima Nova"/>
              <a:sym typeface="Proxima Nova"/>
            </a:endParaRPr>
          </a:p>
          <a:p>
            <a:pPr indent="-400050" lvl="2" marL="1828800" rtl="0" algn="l">
              <a:lnSpc>
                <a:spcPct val="115000"/>
              </a:lnSpc>
              <a:spcBef>
                <a:spcPts val="0"/>
              </a:spcBef>
              <a:spcAft>
                <a:spcPts val="0"/>
              </a:spcAft>
              <a:buClr>
                <a:schemeClr val="dk1"/>
              </a:buClr>
              <a:buSzPts val="1500"/>
              <a:buFont typeface="Proxima Nova"/>
              <a:buChar char="■"/>
            </a:pPr>
            <a:r>
              <a:rPr lang="en-US" sz="1500">
                <a:solidFill>
                  <a:schemeClr val="dk1"/>
                </a:solidFill>
                <a:latin typeface="Proxima Nova"/>
                <a:ea typeface="Proxima Nova"/>
                <a:cs typeface="Proxima Nova"/>
                <a:sym typeface="Proxima Nova"/>
              </a:rPr>
              <a:t>Alabama, Florida, Illinois excluded</a:t>
            </a:r>
            <a:endParaRPr sz="1500">
              <a:solidFill>
                <a:schemeClr val="dk1"/>
              </a:solidFill>
              <a:latin typeface="Proxima Nova"/>
              <a:ea typeface="Proxima Nova"/>
              <a:cs typeface="Proxima Nova"/>
              <a:sym typeface="Proxima Nova"/>
            </a:endParaRPr>
          </a:p>
          <a:p>
            <a:pPr indent="-400050" lvl="3" marL="2438400" rtl="0" algn="l">
              <a:lnSpc>
                <a:spcPct val="115000"/>
              </a:lnSpc>
              <a:spcBef>
                <a:spcPts val="0"/>
              </a:spcBef>
              <a:spcAft>
                <a:spcPts val="0"/>
              </a:spcAft>
              <a:buClr>
                <a:schemeClr val="dk1"/>
              </a:buClr>
              <a:buSzPts val="1500"/>
              <a:buFont typeface="Proxima Nova"/>
              <a:buChar char="●"/>
            </a:pPr>
            <a:r>
              <a:rPr lang="en-US" sz="1500">
                <a:solidFill>
                  <a:schemeClr val="dk1"/>
                </a:solidFill>
                <a:latin typeface="Proxima Nova"/>
                <a:ea typeface="Proxima Nova"/>
                <a:cs typeface="Proxima Nova"/>
                <a:sym typeface="Proxima Nova"/>
              </a:rPr>
              <a:t>Incomplete reporting to the FBI</a:t>
            </a:r>
            <a:endParaRPr sz="1500">
              <a:solidFill>
                <a:schemeClr val="dk1"/>
              </a:solidFill>
              <a:latin typeface="Proxima Nova"/>
              <a:ea typeface="Proxima Nova"/>
              <a:cs typeface="Proxima Nova"/>
              <a:sym typeface="Proxima Nova"/>
            </a:endParaRPr>
          </a:p>
          <a:p>
            <a:pPr indent="-425450" lvl="1" marL="1219200" rtl="0" algn="l">
              <a:lnSpc>
                <a:spcPct val="115000"/>
              </a:lnSpc>
              <a:spcBef>
                <a:spcPts val="0"/>
              </a:spcBef>
              <a:spcAft>
                <a:spcPts val="0"/>
              </a:spcAft>
              <a:buClr>
                <a:schemeClr val="dk1"/>
              </a:buClr>
              <a:buSzPts val="1900"/>
              <a:buFont typeface="Proxima Nova"/>
              <a:buChar char="○"/>
            </a:pPr>
            <a:r>
              <a:rPr lang="en-US" sz="1900">
                <a:solidFill>
                  <a:schemeClr val="dk1"/>
                </a:solidFill>
                <a:latin typeface="Proxima Nova"/>
                <a:ea typeface="Proxima Nova"/>
                <a:cs typeface="Proxima Nova"/>
                <a:sym typeface="Proxima Nova"/>
              </a:rPr>
              <a:t>Bar chart</a:t>
            </a:r>
            <a:endParaRPr sz="1900">
              <a:solidFill>
                <a:schemeClr val="dk1"/>
              </a:solidFill>
              <a:latin typeface="Proxima Nova"/>
              <a:ea typeface="Proxima Nova"/>
              <a:cs typeface="Proxima Nova"/>
              <a:sym typeface="Proxima Nova"/>
            </a:endParaRPr>
          </a:p>
          <a:p>
            <a:pPr indent="-400050" lvl="2" marL="1828800" rtl="0" algn="l">
              <a:lnSpc>
                <a:spcPct val="115000"/>
              </a:lnSpc>
              <a:spcBef>
                <a:spcPts val="0"/>
              </a:spcBef>
              <a:spcAft>
                <a:spcPts val="0"/>
              </a:spcAft>
              <a:buClr>
                <a:schemeClr val="dk1"/>
              </a:buClr>
              <a:buSzPts val="1500"/>
              <a:buFont typeface="Proxima Nova"/>
              <a:buChar char="■"/>
            </a:pPr>
            <a:r>
              <a:rPr lang="en-US" sz="1500">
                <a:solidFill>
                  <a:schemeClr val="dk1"/>
                </a:solidFill>
                <a:latin typeface="Proxima Nova"/>
                <a:ea typeface="Proxima Nova"/>
                <a:cs typeface="Proxima Nova"/>
                <a:sym typeface="Proxima Nova"/>
              </a:rPr>
              <a:t>Not optimized for correlation analysis</a:t>
            </a:r>
            <a:endParaRPr sz="2000">
              <a:solidFill>
                <a:schemeClr val="dk1"/>
              </a:solidFill>
              <a:latin typeface="Proxima Nova"/>
              <a:ea typeface="Proxima Nova"/>
              <a:cs typeface="Proxima Nova"/>
              <a:sym typeface="Proxima Nova"/>
            </a:endParaRPr>
          </a:p>
          <a:p>
            <a:pPr indent="0" lvl="0" marL="0" rtl="0" algn="l">
              <a:spcBef>
                <a:spcPts val="1600"/>
              </a:spcBef>
              <a:spcAft>
                <a:spcPts val="0"/>
              </a:spcAft>
              <a:buNone/>
            </a:pPr>
            <a:r>
              <a:t/>
            </a:r>
            <a:endParaRPr sz="1500">
              <a:solidFill>
                <a:schemeClr val="dk1"/>
              </a:solidFill>
            </a:endParaRPr>
          </a:p>
        </p:txBody>
      </p:sp>
      <p:sp>
        <p:nvSpPr>
          <p:cNvPr id="967" name="Google Shape;967;p104"/>
          <p:cNvSpPr/>
          <p:nvPr/>
        </p:nvSpPr>
        <p:spPr>
          <a:xfrm>
            <a:off x="744550" y="75650"/>
            <a:ext cx="4039800" cy="1050900"/>
          </a:xfrm>
          <a:prstGeom prst="roundRect">
            <a:avLst>
              <a:gd fmla="val 16667" name="adj"/>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3000">
                <a:solidFill>
                  <a:schemeClr val="lt1"/>
                </a:solidFill>
              </a:rPr>
              <a:t>Practiced Techniques</a:t>
            </a:r>
            <a:endParaRPr sz="3000">
              <a:solidFill>
                <a:schemeClr val="lt1"/>
              </a:solidFill>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971" name="Shape 971"/>
        <p:cNvGrpSpPr/>
        <p:nvPr/>
      </p:nvGrpSpPr>
      <p:grpSpPr>
        <a:xfrm>
          <a:off x="0" y="0"/>
          <a:ext cx="0" cy="0"/>
          <a:chOff x="0" y="0"/>
          <a:chExt cx="0" cy="0"/>
        </a:xfrm>
      </p:grpSpPr>
      <p:sp>
        <p:nvSpPr>
          <p:cNvPr id="972" name="Google Shape;972;p105"/>
          <p:cNvSpPr txBox="1"/>
          <p:nvPr>
            <p:ph type="title"/>
          </p:nvPr>
        </p:nvSpPr>
        <p:spPr>
          <a:xfrm>
            <a:off x="554133" y="791156"/>
            <a:ext cx="15147600" cy="1017900"/>
          </a:xfrm>
          <a:prstGeom prst="rect">
            <a:avLst/>
          </a:prstGeom>
        </p:spPr>
        <p:txBody>
          <a:bodyPr anchorCtr="0" anchor="ctr" bIns="121900" lIns="121900" spcFirstLastPara="1" rIns="121900" wrap="square" tIns="121900">
            <a:noAutofit/>
          </a:bodyPr>
          <a:lstStyle/>
          <a:p>
            <a:pPr indent="0" lvl="0" marL="0" rtl="0" algn="l">
              <a:spcBef>
                <a:spcPts val="0"/>
              </a:spcBef>
              <a:spcAft>
                <a:spcPts val="0"/>
              </a:spcAft>
              <a:buNone/>
            </a:pPr>
            <a:r>
              <a:rPr b="1" lang="en-US">
                <a:solidFill>
                  <a:srgbClr val="3172AE"/>
                </a:solidFill>
              </a:rPr>
              <a:t>Can We Replicate this Fox Article Analysis?</a:t>
            </a:r>
            <a:endParaRPr b="1">
              <a:solidFill>
                <a:srgbClr val="3172AE"/>
              </a:solidFill>
            </a:endParaRPr>
          </a:p>
        </p:txBody>
      </p:sp>
      <p:pic>
        <p:nvPicPr>
          <p:cNvPr id="973" name="Google Shape;973;p105"/>
          <p:cNvPicPr preferRelativeResize="0"/>
          <p:nvPr/>
        </p:nvPicPr>
        <p:blipFill>
          <a:blip r:embed="rId3">
            <a:alphaModFix/>
          </a:blip>
          <a:stretch>
            <a:fillRect/>
          </a:stretch>
        </p:blipFill>
        <p:spPr>
          <a:xfrm>
            <a:off x="203200" y="1509783"/>
            <a:ext cx="11785600" cy="3990833"/>
          </a:xfrm>
          <a:prstGeom prst="rect">
            <a:avLst/>
          </a:prstGeom>
          <a:noFill/>
          <a:ln>
            <a:noFill/>
          </a:ln>
          <a:effectLst>
            <a:outerShdw blurRad="57150" rotWithShape="0" algn="bl" dir="5400000" dist="19050">
              <a:srgbClr val="000000">
                <a:alpha val="50000"/>
              </a:srgbClr>
            </a:outerShdw>
          </a:effectLst>
        </p:spPr>
      </p:pic>
      <p:sp>
        <p:nvSpPr>
          <p:cNvPr id="974" name="Google Shape;974;p105"/>
          <p:cNvSpPr/>
          <p:nvPr/>
        </p:nvSpPr>
        <p:spPr>
          <a:xfrm>
            <a:off x="744550" y="75650"/>
            <a:ext cx="4039800" cy="1050900"/>
          </a:xfrm>
          <a:prstGeom prst="roundRect">
            <a:avLst>
              <a:gd fmla="val 16667" name="adj"/>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3000">
                <a:solidFill>
                  <a:schemeClr val="lt1"/>
                </a:solidFill>
              </a:rPr>
              <a:t>Practiced Techniques</a:t>
            </a:r>
            <a:endParaRPr sz="3000">
              <a:solidFill>
                <a:schemeClr val="lt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34"/>
          <p:cNvSpPr/>
          <p:nvPr/>
        </p:nvSpPr>
        <p:spPr>
          <a:xfrm>
            <a:off x="624375" y="1138650"/>
            <a:ext cx="2671800" cy="4333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2" name="Google Shape;182;p34"/>
          <p:cNvSpPr/>
          <p:nvPr/>
        </p:nvSpPr>
        <p:spPr>
          <a:xfrm>
            <a:off x="3954400" y="1062450"/>
            <a:ext cx="7821900" cy="4888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3" name="Google Shape;183;p34"/>
          <p:cNvSpPr/>
          <p:nvPr/>
        </p:nvSpPr>
        <p:spPr>
          <a:xfrm>
            <a:off x="4208000" y="1859250"/>
            <a:ext cx="3488400" cy="3940500"/>
          </a:xfrm>
          <a:prstGeom prst="roundRect">
            <a:avLst>
              <a:gd fmla="val 16667" name="adj"/>
            </a:avLst>
          </a:prstGeom>
          <a:solidFill>
            <a:schemeClr val="lt1"/>
          </a:solidFill>
          <a:ln cap="flat" cmpd="sng" w="7620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4" name="Google Shape;184;p34"/>
          <p:cNvSpPr/>
          <p:nvPr/>
        </p:nvSpPr>
        <p:spPr>
          <a:xfrm>
            <a:off x="8015325" y="1875150"/>
            <a:ext cx="3488400" cy="3908700"/>
          </a:xfrm>
          <a:prstGeom prst="roundRect">
            <a:avLst>
              <a:gd fmla="val 16667" name="adj"/>
            </a:avLst>
          </a:prstGeom>
          <a:solidFill>
            <a:schemeClr val="lt1"/>
          </a:solidFill>
          <a:ln cap="flat" cmpd="sng" w="76200">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5" name="Google Shape;185;p34"/>
          <p:cNvSpPr/>
          <p:nvPr/>
        </p:nvSpPr>
        <p:spPr>
          <a:xfrm>
            <a:off x="822525" y="1306050"/>
            <a:ext cx="2275500" cy="39801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6" name="Google Shape;186;p34"/>
          <p:cNvSpPr txBox="1"/>
          <p:nvPr/>
        </p:nvSpPr>
        <p:spPr>
          <a:xfrm>
            <a:off x="1258575" y="1500275"/>
            <a:ext cx="1403400" cy="37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600"/>
              <a:t>Semester 1</a:t>
            </a:r>
            <a:endParaRPr b="1" sz="1600"/>
          </a:p>
        </p:txBody>
      </p:sp>
      <p:sp>
        <p:nvSpPr>
          <p:cNvPr id="187" name="Google Shape;187;p34"/>
          <p:cNvSpPr txBox="1"/>
          <p:nvPr/>
        </p:nvSpPr>
        <p:spPr>
          <a:xfrm>
            <a:off x="8202025" y="2848375"/>
            <a:ext cx="3240900" cy="2759100"/>
          </a:xfrm>
          <a:prstGeom prst="rect">
            <a:avLst/>
          </a:prstGeom>
          <a:noFill/>
          <a:ln>
            <a:noFill/>
          </a:ln>
        </p:spPr>
        <p:txBody>
          <a:bodyPr anchorCtr="0" anchor="t" bIns="91425" lIns="91425" spcFirstLastPara="1" rIns="91425" wrap="square" tIns="91425">
            <a:noAutofit/>
          </a:bodyPr>
          <a:lstStyle/>
          <a:p>
            <a:pPr indent="-349250" lvl="0" marL="457200" rtl="0" algn="l">
              <a:spcBef>
                <a:spcPts val="0"/>
              </a:spcBef>
              <a:spcAft>
                <a:spcPts val="0"/>
              </a:spcAft>
              <a:buSzPts val="1900"/>
              <a:buChar char="●"/>
            </a:pPr>
            <a:r>
              <a:rPr lang="en-US" sz="1900"/>
              <a:t>Short term change within long-term model</a:t>
            </a:r>
            <a:endParaRPr sz="1900"/>
          </a:p>
          <a:p>
            <a:pPr indent="-349250" lvl="0" marL="457200" rtl="0" algn="l">
              <a:spcBef>
                <a:spcPts val="0"/>
              </a:spcBef>
              <a:spcAft>
                <a:spcPts val="0"/>
              </a:spcAft>
              <a:buSzPts val="1900"/>
              <a:buChar char="●"/>
            </a:pPr>
            <a:r>
              <a:rPr lang="en-US" sz="1900"/>
              <a:t>Failure to capture key dynamics</a:t>
            </a:r>
            <a:endParaRPr sz="1900"/>
          </a:p>
          <a:p>
            <a:pPr indent="-349250" lvl="0" marL="457200" rtl="0" algn="l">
              <a:spcBef>
                <a:spcPts val="0"/>
              </a:spcBef>
              <a:spcAft>
                <a:spcPts val="0"/>
              </a:spcAft>
              <a:buSzPts val="1900"/>
              <a:buChar char="●"/>
            </a:pPr>
            <a:r>
              <a:rPr lang="en-US" sz="1900"/>
              <a:t>Any conflict linkages?</a:t>
            </a:r>
            <a:endParaRPr sz="1900"/>
          </a:p>
        </p:txBody>
      </p:sp>
      <p:sp>
        <p:nvSpPr>
          <p:cNvPr id="188" name="Google Shape;188;p34"/>
          <p:cNvSpPr txBox="1"/>
          <p:nvPr/>
        </p:nvSpPr>
        <p:spPr>
          <a:xfrm>
            <a:off x="4685275" y="2040975"/>
            <a:ext cx="2582700" cy="372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2000"/>
              <a:t>Group 1: Typical GCAM Use</a:t>
            </a:r>
            <a:endParaRPr sz="2000"/>
          </a:p>
        </p:txBody>
      </p:sp>
      <p:sp>
        <p:nvSpPr>
          <p:cNvPr id="189" name="Google Shape;189;p34"/>
          <p:cNvSpPr txBox="1"/>
          <p:nvPr/>
        </p:nvSpPr>
        <p:spPr>
          <a:xfrm>
            <a:off x="8468175" y="2126300"/>
            <a:ext cx="2582700" cy="372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2000"/>
              <a:t>Group 2: Atypical GCAM Use</a:t>
            </a:r>
            <a:endParaRPr sz="2000"/>
          </a:p>
        </p:txBody>
      </p:sp>
      <p:sp>
        <p:nvSpPr>
          <p:cNvPr id="190" name="Google Shape;190;p34"/>
          <p:cNvSpPr/>
          <p:nvPr/>
        </p:nvSpPr>
        <p:spPr>
          <a:xfrm>
            <a:off x="6984675" y="1277313"/>
            <a:ext cx="1483500" cy="3726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1" name="Google Shape;191;p34"/>
          <p:cNvSpPr txBox="1"/>
          <p:nvPr/>
        </p:nvSpPr>
        <p:spPr>
          <a:xfrm>
            <a:off x="7064775" y="1269350"/>
            <a:ext cx="1403400" cy="37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600"/>
              <a:t>Semester 2</a:t>
            </a:r>
            <a:endParaRPr b="1" sz="1600"/>
          </a:p>
        </p:txBody>
      </p:sp>
      <p:pic>
        <p:nvPicPr>
          <p:cNvPr id="192" name="Google Shape;192;p34"/>
          <p:cNvPicPr preferRelativeResize="0"/>
          <p:nvPr/>
        </p:nvPicPr>
        <p:blipFill>
          <a:blip r:embed="rId3">
            <a:alphaModFix/>
          </a:blip>
          <a:stretch>
            <a:fillRect/>
          </a:stretch>
        </p:blipFill>
        <p:spPr>
          <a:xfrm>
            <a:off x="2012775" y="3129701"/>
            <a:ext cx="890650" cy="789134"/>
          </a:xfrm>
          <a:prstGeom prst="rect">
            <a:avLst/>
          </a:prstGeom>
          <a:noFill/>
          <a:ln>
            <a:noFill/>
          </a:ln>
        </p:spPr>
      </p:pic>
      <p:pic>
        <p:nvPicPr>
          <p:cNvPr id="193" name="Google Shape;193;p34"/>
          <p:cNvPicPr preferRelativeResize="0"/>
          <p:nvPr/>
        </p:nvPicPr>
        <p:blipFill>
          <a:blip r:embed="rId4">
            <a:alphaModFix/>
          </a:blip>
          <a:stretch>
            <a:fillRect/>
          </a:stretch>
        </p:blipFill>
        <p:spPr>
          <a:xfrm>
            <a:off x="1023500" y="4176400"/>
            <a:ext cx="890650" cy="890650"/>
          </a:xfrm>
          <a:prstGeom prst="rect">
            <a:avLst/>
          </a:prstGeom>
          <a:noFill/>
          <a:ln>
            <a:noFill/>
          </a:ln>
        </p:spPr>
      </p:pic>
      <p:pic>
        <p:nvPicPr>
          <p:cNvPr id="194" name="Google Shape;194;p34"/>
          <p:cNvPicPr preferRelativeResize="0"/>
          <p:nvPr/>
        </p:nvPicPr>
        <p:blipFill>
          <a:blip r:embed="rId5">
            <a:alphaModFix/>
          </a:blip>
          <a:stretch>
            <a:fillRect/>
          </a:stretch>
        </p:blipFill>
        <p:spPr>
          <a:xfrm>
            <a:off x="956500" y="2059628"/>
            <a:ext cx="890650" cy="890670"/>
          </a:xfrm>
          <a:prstGeom prst="rect">
            <a:avLst/>
          </a:prstGeom>
          <a:noFill/>
          <a:ln>
            <a:noFill/>
          </a:ln>
        </p:spPr>
      </p:pic>
      <p:sp>
        <p:nvSpPr>
          <p:cNvPr id="195" name="Google Shape;195;p34"/>
          <p:cNvSpPr/>
          <p:nvPr/>
        </p:nvSpPr>
        <p:spPr>
          <a:xfrm rot="5400000">
            <a:off x="2049475" y="2384425"/>
            <a:ext cx="577800" cy="502500"/>
          </a:xfrm>
          <a:prstGeom prst="bentArrow">
            <a:avLst>
              <a:gd fmla="val 25000" name="adj1"/>
              <a:gd fmla="val 25000" name="adj2"/>
              <a:gd fmla="val 25000" name="adj3"/>
              <a:gd fmla="val 52488" name="adj4"/>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6" name="Google Shape;196;p34"/>
          <p:cNvSpPr/>
          <p:nvPr/>
        </p:nvSpPr>
        <p:spPr>
          <a:xfrm flipH="1" rot="-5400000">
            <a:off x="1318375" y="3560200"/>
            <a:ext cx="577800" cy="519000"/>
          </a:xfrm>
          <a:prstGeom prst="bentArrow">
            <a:avLst>
              <a:gd fmla="val 25000" name="adj1"/>
              <a:gd fmla="val 25000" name="adj2"/>
              <a:gd fmla="val 25000" name="adj3"/>
              <a:gd fmla="val 53401" name="adj4"/>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97" name="Google Shape;197;p34"/>
          <p:cNvPicPr preferRelativeResize="0"/>
          <p:nvPr/>
        </p:nvPicPr>
        <p:blipFill rotWithShape="1">
          <a:blip r:embed="rId6">
            <a:alphaModFix/>
          </a:blip>
          <a:srcRect b="8079" l="8606" r="6848" t="7496"/>
          <a:stretch/>
        </p:blipFill>
        <p:spPr>
          <a:xfrm>
            <a:off x="6517525" y="4644788"/>
            <a:ext cx="981000" cy="980100"/>
          </a:xfrm>
          <a:prstGeom prst="ellipse">
            <a:avLst/>
          </a:prstGeom>
          <a:noFill/>
          <a:ln>
            <a:noFill/>
          </a:ln>
        </p:spPr>
      </p:pic>
      <p:pic>
        <p:nvPicPr>
          <p:cNvPr id="198" name="Google Shape;198;p34"/>
          <p:cNvPicPr preferRelativeResize="0"/>
          <p:nvPr/>
        </p:nvPicPr>
        <p:blipFill>
          <a:blip r:embed="rId7">
            <a:alphaModFix/>
          </a:blip>
          <a:stretch>
            <a:fillRect/>
          </a:stretch>
        </p:blipFill>
        <p:spPr>
          <a:xfrm>
            <a:off x="10299775" y="4673146"/>
            <a:ext cx="890650" cy="923375"/>
          </a:xfrm>
          <a:prstGeom prst="rect">
            <a:avLst/>
          </a:prstGeom>
          <a:noFill/>
          <a:ln>
            <a:noFill/>
          </a:ln>
        </p:spPr>
      </p:pic>
      <p:sp>
        <p:nvSpPr>
          <p:cNvPr id="199" name="Google Shape;199;p34"/>
          <p:cNvSpPr txBox="1"/>
          <p:nvPr/>
        </p:nvSpPr>
        <p:spPr>
          <a:xfrm>
            <a:off x="4415450" y="2930700"/>
            <a:ext cx="3073500" cy="1797600"/>
          </a:xfrm>
          <a:prstGeom prst="rect">
            <a:avLst/>
          </a:prstGeom>
          <a:noFill/>
          <a:ln>
            <a:noFill/>
          </a:ln>
        </p:spPr>
        <p:txBody>
          <a:bodyPr anchorCtr="0" anchor="t" bIns="91425" lIns="91425" spcFirstLastPara="1" rIns="91425" wrap="square" tIns="91425">
            <a:noAutofit/>
          </a:bodyPr>
          <a:lstStyle/>
          <a:p>
            <a:pPr indent="-349250" lvl="0" marL="457200" rtl="0" algn="l">
              <a:spcBef>
                <a:spcPts val="0"/>
              </a:spcBef>
              <a:spcAft>
                <a:spcPts val="0"/>
              </a:spcAft>
              <a:buSzPts val="1900"/>
              <a:buChar char="●"/>
            </a:pPr>
            <a:r>
              <a:rPr lang="en-US" sz="1900"/>
              <a:t>Explore unknown futures</a:t>
            </a:r>
            <a:endParaRPr sz="1900"/>
          </a:p>
          <a:p>
            <a:pPr indent="-349250" lvl="0" marL="457200" rtl="0" algn="l">
              <a:spcBef>
                <a:spcPts val="0"/>
              </a:spcBef>
              <a:spcAft>
                <a:spcPts val="0"/>
              </a:spcAft>
              <a:buSzPts val="1900"/>
              <a:buChar char="●"/>
            </a:pPr>
            <a:r>
              <a:rPr lang="en-US" sz="1900"/>
              <a:t>Unanticipated policy effects</a:t>
            </a:r>
            <a:endParaRPr sz="1900"/>
          </a:p>
          <a:p>
            <a:pPr indent="-349250" lvl="0" marL="457200" rtl="0" algn="l">
              <a:spcBef>
                <a:spcPts val="0"/>
              </a:spcBef>
              <a:spcAft>
                <a:spcPts val="0"/>
              </a:spcAft>
              <a:buSzPts val="1900"/>
              <a:buChar char="●"/>
            </a:pPr>
            <a:r>
              <a:rPr lang="en-US" sz="1900"/>
              <a:t>Challenges of running the model</a:t>
            </a:r>
            <a:endParaRPr sz="1900"/>
          </a:p>
        </p:txBody>
      </p:sp>
      <p:sp>
        <p:nvSpPr>
          <p:cNvPr id="200" name="Google Shape;200;p34"/>
          <p:cNvSpPr txBox="1"/>
          <p:nvPr/>
        </p:nvSpPr>
        <p:spPr>
          <a:xfrm>
            <a:off x="624375" y="283525"/>
            <a:ext cx="9378900" cy="58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3600">
                <a:solidFill>
                  <a:srgbClr val="3172AE"/>
                </a:solidFill>
              </a:rPr>
              <a:t>Two ways to approach GCAM….</a:t>
            </a:r>
            <a:endParaRPr sz="3600">
              <a:solidFill>
                <a:srgbClr val="3172AE"/>
              </a:solidFill>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978" name="Shape 978"/>
        <p:cNvGrpSpPr/>
        <p:nvPr/>
      </p:nvGrpSpPr>
      <p:grpSpPr>
        <a:xfrm>
          <a:off x="0" y="0"/>
          <a:ext cx="0" cy="0"/>
          <a:chOff x="0" y="0"/>
          <a:chExt cx="0" cy="0"/>
        </a:xfrm>
      </p:grpSpPr>
      <p:sp>
        <p:nvSpPr>
          <p:cNvPr id="979" name="Google Shape;979;p106"/>
          <p:cNvSpPr txBox="1"/>
          <p:nvPr>
            <p:ph type="title"/>
          </p:nvPr>
        </p:nvSpPr>
        <p:spPr>
          <a:xfrm>
            <a:off x="554133" y="791156"/>
            <a:ext cx="15147600" cy="1017900"/>
          </a:xfrm>
          <a:prstGeom prst="rect">
            <a:avLst/>
          </a:prstGeom>
        </p:spPr>
        <p:txBody>
          <a:bodyPr anchorCtr="0" anchor="ctr" bIns="121900" lIns="121900" spcFirstLastPara="1" rIns="121900" wrap="square" tIns="121900">
            <a:noAutofit/>
          </a:bodyPr>
          <a:lstStyle/>
          <a:p>
            <a:pPr indent="0" lvl="0" marL="0" rtl="0" algn="l">
              <a:spcBef>
                <a:spcPts val="0"/>
              </a:spcBef>
              <a:spcAft>
                <a:spcPts val="0"/>
              </a:spcAft>
              <a:buNone/>
            </a:pPr>
            <a:r>
              <a:rPr b="1" lang="en-US">
                <a:solidFill>
                  <a:srgbClr val="3172AE"/>
                </a:solidFill>
              </a:rPr>
              <a:t>Can We Replicate this Fox Article Analysis?</a:t>
            </a:r>
            <a:endParaRPr b="1">
              <a:solidFill>
                <a:srgbClr val="3172AE"/>
              </a:solidFill>
            </a:endParaRPr>
          </a:p>
        </p:txBody>
      </p:sp>
      <p:sp>
        <p:nvSpPr>
          <p:cNvPr id="980" name="Google Shape;980;p106"/>
          <p:cNvSpPr txBox="1"/>
          <p:nvPr/>
        </p:nvSpPr>
        <p:spPr>
          <a:xfrm>
            <a:off x="123167" y="1646900"/>
            <a:ext cx="6824700" cy="4123500"/>
          </a:xfrm>
          <a:prstGeom prst="rect">
            <a:avLst/>
          </a:prstGeom>
          <a:noFill/>
          <a:ln>
            <a:noFill/>
          </a:ln>
        </p:spPr>
        <p:txBody>
          <a:bodyPr anchorCtr="0" anchor="t" bIns="121900" lIns="121900" spcFirstLastPara="1" rIns="121900" wrap="square" tIns="121900">
            <a:noAutofit/>
          </a:bodyPr>
          <a:lstStyle/>
          <a:p>
            <a:pPr indent="-457200" lvl="0" marL="609600" rtl="0" algn="l">
              <a:lnSpc>
                <a:spcPct val="115000"/>
              </a:lnSpc>
              <a:spcBef>
                <a:spcPts val="0"/>
              </a:spcBef>
              <a:spcAft>
                <a:spcPts val="0"/>
              </a:spcAft>
              <a:buClr>
                <a:srgbClr val="202729"/>
              </a:buClr>
              <a:buSzPts val="2400"/>
              <a:buFont typeface="Proxima Nova"/>
              <a:buChar char="●"/>
            </a:pPr>
            <a:r>
              <a:rPr lang="en-US" sz="2400">
                <a:solidFill>
                  <a:srgbClr val="202729"/>
                </a:solidFill>
                <a:latin typeface="Proxima Nova"/>
                <a:ea typeface="Proxima Nova"/>
                <a:cs typeface="Proxima Nova"/>
                <a:sym typeface="Proxima Nova"/>
              </a:rPr>
              <a:t>There does not appear to be a relationship between the proportion of homes with a gun and the number of gun murders per 100,000 people</a:t>
            </a:r>
            <a:endParaRPr sz="2400">
              <a:solidFill>
                <a:srgbClr val="202729"/>
              </a:solidFill>
              <a:latin typeface="Proxima Nova"/>
              <a:ea typeface="Proxima Nova"/>
              <a:cs typeface="Proxima Nova"/>
              <a:sym typeface="Proxima Nova"/>
            </a:endParaRPr>
          </a:p>
          <a:p>
            <a:pPr indent="-457200" lvl="0" marL="609600" rtl="0" algn="l">
              <a:lnSpc>
                <a:spcPct val="115000"/>
              </a:lnSpc>
              <a:spcBef>
                <a:spcPts val="0"/>
              </a:spcBef>
              <a:spcAft>
                <a:spcPts val="0"/>
              </a:spcAft>
              <a:buClr>
                <a:srgbClr val="202729"/>
              </a:buClr>
              <a:buSzPts val="2400"/>
              <a:buFont typeface="Proxima Nova"/>
              <a:buChar char="●"/>
            </a:pPr>
            <a:r>
              <a:rPr lang="en-US" sz="2400">
                <a:solidFill>
                  <a:srgbClr val="202729"/>
                </a:solidFill>
                <a:latin typeface="Proxima Nova"/>
                <a:ea typeface="Proxima Nova"/>
                <a:cs typeface="Proxima Nova"/>
                <a:sym typeface="Proxima Nova"/>
              </a:rPr>
              <a:t>Fox’s method was reasonable and consistent with the headline</a:t>
            </a:r>
            <a:endParaRPr sz="2400">
              <a:solidFill>
                <a:srgbClr val="202729"/>
              </a:solidFill>
              <a:latin typeface="Proxima Nova"/>
              <a:ea typeface="Proxima Nova"/>
              <a:cs typeface="Proxima Nova"/>
              <a:sym typeface="Proxima Nova"/>
            </a:endParaRPr>
          </a:p>
          <a:p>
            <a:pPr indent="-457200" lvl="0" marL="609600" rtl="0" algn="l">
              <a:lnSpc>
                <a:spcPct val="115000"/>
              </a:lnSpc>
              <a:spcBef>
                <a:spcPts val="0"/>
              </a:spcBef>
              <a:spcAft>
                <a:spcPts val="0"/>
              </a:spcAft>
              <a:buClr>
                <a:srgbClr val="202729"/>
              </a:buClr>
              <a:buSzPts val="2400"/>
              <a:buFont typeface="Proxima Nova"/>
              <a:buChar char="●"/>
            </a:pPr>
            <a:r>
              <a:rPr lang="en-US" sz="2400">
                <a:solidFill>
                  <a:srgbClr val="202729"/>
                </a:solidFill>
                <a:latin typeface="Proxima Nova"/>
                <a:ea typeface="Proxima Nova"/>
                <a:cs typeface="Proxima Nova"/>
                <a:sym typeface="Proxima Nova"/>
              </a:rPr>
              <a:t>BUT the article did not stop at this measured, data-supported claim</a:t>
            </a:r>
            <a:endParaRPr sz="2400">
              <a:solidFill>
                <a:srgbClr val="202729"/>
              </a:solidFill>
              <a:latin typeface="Proxima Nova"/>
              <a:ea typeface="Proxima Nova"/>
              <a:cs typeface="Proxima Nova"/>
              <a:sym typeface="Proxima Nova"/>
            </a:endParaRPr>
          </a:p>
          <a:p>
            <a:pPr indent="0" lvl="0" marL="0" rtl="0" algn="l">
              <a:spcBef>
                <a:spcPts val="1600"/>
              </a:spcBef>
              <a:spcAft>
                <a:spcPts val="0"/>
              </a:spcAft>
              <a:buNone/>
            </a:pPr>
            <a:r>
              <a:t/>
            </a:r>
            <a:endParaRPr sz="2400"/>
          </a:p>
          <a:p>
            <a:pPr indent="0" lvl="0" marL="0" rtl="0" algn="l">
              <a:spcBef>
                <a:spcPts val="0"/>
              </a:spcBef>
              <a:spcAft>
                <a:spcPts val="0"/>
              </a:spcAft>
              <a:buNone/>
            </a:pPr>
            <a:r>
              <a:t/>
            </a:r>
            <a:endParaRPr sz="1900"/>
          </a:p>
        </p:txBody>
      </p:sp>
      <p:pic>
        <p:nvPicPr>
          <p:cNvPr id="981" name="Google Shape;981;p106"/>
          <p:cNvPicPr preferRelativeResize="0"/>
          <p:nvPr/>
        </p:nvPicPr>
        <p:blipFill>
          <a:blip r:embed="rId3">
            <a:alphaModFix/>
          </a:blip>
          <a:stretch>
            <a:fillRect/>
          </a:stretch>
        </p:blipFill>
        <p:spPr>
          <a:xfrm>
            <a:off x="6896083" y="1581150"/>
            <a:ext cx="5295900" cy="3695700"/>
          </a:xfrm>
          <a:prstGeom prst="rect">
            <a:avLst/>
          </a:prstGeom>
          <a:noFill/>
          <a:ln>
            <a:noFill/>
          </a:ln>
          <a:effectLst>
            <a:outerShdw blurRad="57150" rotWithShape="0" algn="bl" dir="5400000" dist="19050">
              <a:srgbClr val="000000">
                <a:alpha val="50000"/>
              </a:srgbClr>
            </a:outerShdw>
          </a:effectLst>
        </p:spPr>
      </p:pic>
      <p:sp>
        <p:nvSpPr>
          <p:cNvPr id="982" name="Google Shape;982;p106"/>
          <p:cNvSpPr txBox="1"/>
          <p:nvPr/>
        </p:nvSpPr>
        <p:spPr>
          <a:xfrm>
            <a:off x="7995250" y="813200"/>
            <a:ext cx="3097500" cy="831000"/>
          </a:xfrm>
          <a:prstGeom prst="rect">
            <a:avLst/>
          </a:prstGeom>
          <a:noFill/>
          <a:ln>
            <a:noFill/>
          </a:ln>
        </p:spPr>
        <p:txBody>
          <a:bodyPr anchorCtr="0" anchor="t" bIns="121900" lIns="121900" spcFirstLastPara="1" rIns="121900" wrap="square" tIns="121900">
            <a:spAutoFit/>
          </a:bodyPr>
          <a:lstStyle/>
          <a:p>
            <a:pPr indent="0" lvl="0" marL="0" rtl="0" algn="ctr">
              <a:spcBef>
                <a:spcPts val="0"/>
              </a:spcBef>
              <a:spcAft>
                <a:spcPts val="0"/>
              </a:spcAft>
              <a:buNone/>
            </a:pPr>
            <a:r>
              <a:rPr lang="en-US" sz="1900">
                <a:solidFill>
                  <a:schemeClr val="dk1"/>
                </a:solidFill>
                <a:latin typeface="Proxima Nova"/>
                <a:ea typeface="Proxima Nova"/>
                <a:cs typeface="Proxima Nova"/>
                <a:sym typeface="Proxima Nova"/>
              </a:rPr>
              <a:t>Correlation Coefficient: 0.14</a:t>
            </a:r>
            <a:endParaRPr sz="1900">
              <a:solidFill>
                <a:schemeClr val="dk1"/>
              </a:solidFill>
              <a:latin typeface="Proxima Nova"/>
              <a:ea typeface="Proxima Nova"/>
              <a:cs typeface="Proxima Nova"/>
              <a:sym typeface="Proxima Nova"/>
            </a:endParaRPr>
          </a:p>
        </p:txBody>
      </p:sp>
      <p:sp>
        <p:nvSpPr>
          <p:cNvPr id="983" name="Google Shape;983;p106"/>
          <p:cNvSpPr/>
          <p:nvPr/>
        </p:nvSpPr>
        <p:spPr>
          <a:xfrm>
            <a:off x="744550" y="75650"/>
            <a:ext cx="4039800" cy="1050900"/>
          </a:xfrm>
          <a:prstGeom prst="roundRect">
            <a:avLst>
              <a:gd fmla="val 16667" name="adj"/>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3000">
                <a:solidFill>
                  <a:schemeClr val="lt1"/>
                </a:solidFill>
              </a:rPr>
              <a:t>Thoughtful Practice</a:t>
            </a:r>
            <a:endParaRPr sz="3000">
              <a:solidFill>
                <a:schemeClr val="lt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983"/>
                                        </p:tgtEl>
                                        <p:attrNameLst>
                                          <p:attrName>style.visibility</p:attrName>
                                        </p:attrNameLst>
                                      </p:cBhvr>
                                      <p:to>
                                        <p:strVal val="visible"/>
                                      </p:to>
                                    </p:set>
                                    <p:anim calcmode="lin" valueType="num">
                                      <p:cBhvr additive="base">
                                        <p:cTn dur="1000"/>
                                        <p:tgtEl>
                                          <p:spTgt spid="983"/>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987" name="Shape 987"/>
        <p:cNvGrpSpPr/>
        <p:nvPr/>
      </p:nvGrpSpPr>
      <p:grpSpPr>
        <a:xfrm>
          <a:off x="0" y="0"/>
          <a:ext cx="0" cy="0"/>
          <a:chOff x="0" y="0"/>
          <a:chExt cx="0" cy="0"/>
        </a:xfrm>
      </p:grpSpPr>
      <p:sp>
        <p:nvSpPr>
          <p:cNvPr id="988" name="Google Shape;988;p107"/>
          <p:cNvSpPr txBox="1"/>
          <p:nvPr>
            <p:ph type="title"/>
          </p:nvPr>
        </p:nvSpPr>
        <p:spPr>
          <a:xfrm>
            <a:off x="554133" y="791156"/>
            <a:ext cx="15147600" cy="1017900"/>
          </a:xfrm>
          <a:prstGeom prst="rect">
            <a:avLst/>
          </a:prstGeom>
        </p:spPr>
        <p:txBody>
          <a:bodyPr anchorCtr="0" anchor="ctr" bIns="121900" lIns="121900" spcFirstLastPara="1" rIns="121900" wrap="square" tIns="121900">
            <a:noAutofit/>
          </a:bodyPr>
          <a:lstStyle/>
          <a:p>
            <a:pPr indent="0" lvl="0" marL="0" rtl="0" algn="l">
              <a:spcBef>
                <a:spcPts val="0"/>
              </a:spcBef>
              <a:spcAft>
                <a:spcPts val="0"/>
              </a:spcAft>
              <a:buNone/>
            </a:pPr>
            <a:r>
              <a:rPr b="1" lang="en-US">
                <a:solidFill>
                  <a:srgbClr val="3172AE"/>
                </a:solidFill>
              </a:rPr>
              <a:t>Informal Logic and Fallacies</a:t>
            </a:r>
            <a:endParaRPr/>
          </a:p>
        </p:txBody>
      </p:sp>
      <p:sp>
        <p:nvSpPr>
          <p:cNvPr id="989" name="Google Shape;989;p107"/>
          <p:cNvSpPr txBox="1"/>
          <p:nvPr/>
        </p:nvSpPr>
        <p:spPr>
          <a:xfrm>
            <a:off x="415600" y="1536633"/>
            <a:ext cx="5333100" cy="4555200"/>
          </a:xfrm>
          <a:prstGeom prst="rect">
            <a:avLst/>
          </a:prstGeom>
          <a:noFill/>
          <a:ln>
            <a:noFill/>
          </a:ln>
        </p:spPr>
        <p:txBody>
          <a:bodyPr anchorCtr="0" anchor="t" bIns="121900" lIns="121900" spcFirstLastPara="1" rIns="121900" wrap="square" tIns="121900">
            <a:normAutofit/>
          </a:bodyPr>
          <a:lstStyle/>
          <a:p>
            <a:pPr indent="0" lvl="0" marL="0" rtl="0" algn="l">
              <a:lnSpc>
                <a:spcPct val="115000"/>
              </a:lnSpc>
              <a:spcBef>
                <a:spcPts val="0"/>
              </a:spcBef>
              <a:spcAft>
                <a:spcPts val="0"/>
              </a:spcAft>
              <a:buNone/>
            </a:pPr>
            <a:r>
              <a:rPr lang="en-US" sz="1900" u="sng">
                <a:solidFill>
                  <a:srgbClr val="616161"/>
                </a:solidFill>
                <a:latin typeface="Proxima Nova"/>
                <a:ea typeface="Proxima Nova"/>
                <a:cs typeface="Proxima Nova"/>
                <a:sym typeface="Proxima Nova"/>
              </a:rPr>
              <a:t>Formal</a:t>
            </a:r>
            <a:endParaRPr sz="1900" u="sng">
              <a:solidFill>
                <a:srgbClr val="616161"/>
              </a:solidFill>
              <a:latin typeface="Proxima Nova"/>
              <a:ea typeface="Proxima Nova"/>
              <a:cs typeface="Proxima Nova"/>
              <a:sym typeface="Proxima Nova"/>
            </a:endParaRPr>
          </a:p>
          <a:p>
            <a:pPr indent="0" lvl="0" marL="0" rtl="0" algn="l">
              <a:lnSpc>
                <a:spcPct val="115000"/>
              </a:lnSpc>
              <a:spcBef>
                <a:spcPts val="1600"/>
              </a:spcBef>
              <a:spcAft>
                <a:spcPts val="0"/>
              </a:spcAft>
              <a:buNone/>
            </a:pPr>
            <a:r>
              <a:rPr lang="en-US" sz="1900">
                <a:solidFill>
                  <a:srgbClr val="616161"/>
                </a:solidFill>
                <a:latin typeface="Proxima Nova"/>
                <a:ea typeface="Proxima Nova"/>
                <a:cs typeface="Proxima Nova"/>
                <a:sym typeface="Proxima Nova"/>
              </a:rPr>
              <a:t>There is a pattern of reasoning rendered invalid by a flaw in its logical structure that can neatly be expressed in a standard logic system.</a:t>
            </a:r>
            <a:endParaRPr sz="1900">
              <a:solidFill>
                <a:srgbClr val="616161"/>
              </a:solidFill>
              <a:latin typeface="Proxima Nova"/>
              <a:ea typeface="Proxima Nova"/>
              <a:cs typeface="Proxima Nova"/>
              <a:sym typeface="Proxima Nova"/>
            </a:endParaRPr>
          </a:p>
          <a:p>
            <a:pPr indent="0" lvl="0" marL="0" rtl="0" algn="l">
              <a:lnSpc>
                <a:spcPct val="115000"/>
              </a:lnSpc>
              <a:spcBef>
                <a:spcPts val="1600"/>
              </a:spcBef>
              <a:spcAft>
                <a:spcPts val="0"/>
              </a:spcAft>
              <a:buNone/>
            </a:pPr>
            <a:r>
              <a:t/>
            </a:r>
            <a:endParaRPr sz="1900">
              <a:solidFill>
                <a:srgbClr val="616161"/>
              </a:solidFill>
              <a:latin typeface="Proxima Nova"/>
              <a:ea typeface="Proxima Nova"/>
              <a:cs typeface="Proxima Nova"/>
              <a:sym typeface="Proxima Nova"/>
            </a:endParaRPr>
          </a:p>
          <a:p>
            <a:pPr indent="0" lvl="0" marL="0" rtl="0" algn="l">
              <a:lnSpc>
                <a:spcPct val="115000"/>
              </a:lnSpc>
              <a:spcBef>
                <a:spcPts val="1600"/>
              </a:spcBef>
              <a:spcAft>
                <a:spcPts val="0"/>
              </a:spcAft>
              <a:buNone/>
            </a:pPr>
            <a:r>
              <a:rPr lang="en-US" sz="1900">
                <a:solidFill>
                  <a:srgbClr val="616161"/>
                </a:solidFill>
                <a:latin typeface="Proxima Nova"/>
                <a:ea typeface="Proxima Nova"/>
                <a:cs typeface="Proxima Nova"/>
                <a:sym typeface="Proxima Nova"/>
              </a:rPr>
              <a:t>E.g.</a:t>
            </a:r>
            <a:endParaRPr sz="1900">
              <a:solidFill>
                <a:srgbClr val="616161"/>
              </a:solidFill>
              <a:latin typeface="Proxima Nova"/>
              <a:ea typeface="Proxima Nova"/>
              <a:cs typeface="Proxima Nova"/>
              <a:sym typeface="Proxima Nova"/>
            </a:endParaRPr>
          </a:p>
          <a:p>
            <a:pPr indent="-425450" lvl="0" marL="609600" rtl="0" algn="l">
              <a:lnSpc>
                <a:spcPct val="115000"/>
              </a:lnSpc>
              <a:spcBef>
                <a:spcPts val="1600"/>
              </a:spcBef>
              <a:spcAft>
                <a:spcPts val="0"/>
              </a:spcAft>
              <a:buClr>
                <a:srgbClr val="616161"/>
              </a:buClr>
              <a:buSzPts val="1900"/>
              <a:buFont typeface="Proxima Nova"/>
              <a:buAutoNum type="arabicPeriod"/>
            </a:pPr>
            <a:r>
              <a:rPr lang="en-US" sz="1900">
                <a:solidFill>
                  <a:srgbClr val="616161"/>
                </a:solidFill>
                <a:latin typeface="Proxima Nova"/>
                <a:ea typeface="Proxima Nova"/>
                <a:cs typeface="Proxima Nova"/>
                <a:sym typeface="Proxima Nova"/>
              </a:rPr>
              <a:t>All humans are mammals.</a:t>
            </a:r>
            <a:endParaRPr sz="1900">
              <a:solidFill>
                <a:srgbClr val="616161"/>
              </a:solidFill>
              <a:latin typeface="Proxima Nova"/>
              <a:ea typeface="Proxima Nova"/>
              <a:cs typeface="Proxima Nova"/>
              <a:sym typeface="Proxima Nova"/>
            </a:endParaRPr>
          </a:p>
          <a:p>
            <a:pPr indent="-425450" lvl="0" marL="609600" rtl="0" algn="l">
              <a:lnSpc>
                <a:spcPct val="115000"/>
              </a:lnSpc>
              <a:spcBef>
                <a:spcPts val="0"/>
              </a:spcBef>
              <a:spcAft>
                <a:spcPts val="0"/>
              </a:spcAft>
              <a:buClr>
                <a:srgbClr val="616161"/>
              </a:buClr>
              <a:buSzPts val="1900"/>
              <a:buFont typeface="Proxima Nova"/>
              <a:buAutoNum type="arabicPeriod"/>
            </a:pPr>
            <a:r>
              <a:rPr lang="en-US" sz="1900">
                <a:solidFill>
                  <a:srgbClr val="616161"/>
                </a:solidFill>
                <a:latin typeface="Proxima Nova"/>
                <a:ea typeface="Proxima Nova"/>
                <a:cs typeface="Proxima Nova"/>
                <a:sym typeface="Proxima Nova"/>
              </a:rPr>
              <a:t>Fido is a mammal.</a:t>
            </a:r>
            <a:endParaRPr sz="1900">
              <a:solidFill>
                <a:srgbClr val="616161"/>
              </a:solidFill>
              <a:latin typeface="Proxima Nova"/>
              <a:ea typeface="Proxima Nova"/>
              <a:cs typeface="Proxima Nova"/>
              <a:sym typeface="Proxima Nova"/>
            </a:endParaRPr>
          </a:p>
          <a:p>
            <a:pPr indent="-425450" lvl="0" marL="609600" rtl="0" algn="l">
              <a:lnSpc>
                <a:spcPct val="115000"/>
              </a:lnSpc>
              <a:spcBef>
                <a:spcPts val="0"/>
              </a:spcBef>
              <a:spcAft>
                <a:spcPts val="0"/>
              </a:spcAft>
              <a:buClr>
                <a:srgbClr val="616161"/>
              </a:buClr>
              <a:buSzPts val="1900"/>
              <a:buFont typeface="Proxima Nova"/>
              <a:buAutoNum type="arabicPeriod"/>
            </a:pPr>
            <a:r>
              <a:rPr lang="en-US" sz="1900">
                <a:solidFill>
                  <a:srgbClr val="616161"/>
                </a:solidFill>
                <a:latin typeface="Proxima Nova"/>
                <a:ea typeface="Proxima Nova"/>
                <a:cs typeface="Proxima Nova"/>
                <a:sym typeface="Proxima Nova"/>
              </a:rPr>
              <a:t>Therefore, Fido is a human.</a:t>
            </a:r>
            <a:endParaRPr sz="1900">
              <a:solidFill>
                <a:srgbClr val="616161"/>
              </a:solidFill>
              <a:latin typeface="Proxima Nova"/>
              <a:ea typeface="Proxima Nova"/>
              <a:cs typeface="Proxima Nova"/>
              <a:sym typeface="Proxima Nova"/>
            </a:endParaRPr>
          </a:p>
        </p:txBody>
      </p:sp>
      <p:sp>
        <p:nvSpPr>
          <p:cNvPr id="990" name="Google Shape;990;p107"/>
          <p:cNvSpPr txBox="1"/>
          <p:nvPr/>
        </p:nvSpPr>
        <p:spPr>
          <a:xfrm>
            <a:off x="6443200" y="1536633"/>
            <a:ext cx="5333100" cy="4555200"/>
          </a:xfrm>
          <a:prstGeom prst="rect">
            <a:avLst/>
          </a:prstGeom>
          <a:noFill/>
          <a:ln>
            <a:noFill/>
          </a:ln>
        </p:spPr>
        <p:txBody>
          <a:bodyPr anchorCtr="0" anchor="t" bIns="121900" lIns="121900" spcFirstLastPara="1" rIns="121900" wrap="square" tIns="121900">
            <a:normAutofit/>
          </a:bodyPr>
          <a:lstStyle/>
          <a:p>
            <a:pPr indent="0" lvl="0" marL="0" rtl="0" algn="l">
              <a:lnSpc>
                <a:spcPct val="115000"/>
              </a:lnSpc>
              <a:spcBef>
                <a:spcPts val="0"/>
              </a:spcBef>
              <a:spcAft>
                <a:spcPts val="0"/>
              </a:spcAft>
              <a:buNone/>
            </a:pPr>
            <a:r>
              <a:rPr lang="en-US" sz="1900" u="sng">
                <a:solidFill>
                  <a:srgbClr val="616161"/>
                </a:solidFill>
                <a:latin typeface="Proxima Nova"/>
                <a:ea typeface="Proxima Nova"/>
                <a:cs typeface="Proxima Nova"/>
                <a:sym typeface="Proxima Nova"/>
              </a:rPr>
              <a:t>Informal</a:t>
            </a:r>
            <a:endParaRPr sz="1900" u="sng">
              <a:solidFill>
                <a:srgbClr val="616161"/>
              </a:solidFill>
              <a:latin typeface="Proxima Nova"/>
              <a:ea typeface="Proxima Nova"/>
              <a:cs typeface="Proxima Nova"/>
              <a:sym typeface="Proxima Nova"/>
            </a:endParaRPr>
          </a:p>
          <a:p>
            <a:pPr indent="0" lvl="0" marL="0" rtl="0" algn="l">
              <a:lnSpc>
                <a:spcPct val="115000"/>
              </a:lnSpc>
              <a:spcBef>
                <a:spcPts val="1600"/>
              </a:spcBef>
              <a:spcAft>
                <a:spcPts val="0"/>
              </a:spcAft>
              <a:buNone/>
            </a:pPr>
            <a:r>
              <a:rPr lang="en-US" sz="1900">
                <a:solidFill>
                  <a:srgbClr val="616161"/>
                </a:solidFill>
                <a:latin typeface="Proxima Nova"/>
                <a:ea typeface="Proxima Nova"/>
                <a:cs typeface="Proxima Nova"/>
                <a:sym typeface="Proxima Nova"/>
              </a:rPr>
              <a:t>The source of the error is also due to the content and context of the argument. Often connected to ambiguous expressions and implicit premises</a:t>
            </a:r>
            <a:endParaRPr sz="1900">
              <a:solidFill>
                <a:srgbClr val="616161"/>
              </a:solidFill>
              <a:latin typeface="Proxima Nova"/>
              <a:ea typeface="Proxima Nova"/>
              <a:cs typeface="Proxima Nova"/>
              <a:sym typeface="Proxima Nova"/>
            </a:endParaRPr>
          </a:p>
          <a:p>
            <a:pPr indent="0" lvl="0" marL="0" rtl="0" algn="l">
              <a:lnSpc>
                <a:spcPct val="115000"/>
              </a:lnSpc>
              <a:spcBef>
                <a:spcPts val="1600"/>
              </a:spcBef>
              <a:spcAft>
                <a:spcPts val="0"/>
              </a:spcAft>
              <a:buNone/>
            </a:pPr>
            <a:r>
              <a:t/>
            </a:r>
            <a:endParaRPr sz="1900">
              <a:solidFill>
                <a:srgbClr val="616161"/>
              </a:solidFill>
              <a:latin typeface="Proxima Nova"/>
              <a:ea typeface="Proxima Nova"/>
              <a:cs typeface="Proxima Nova"/>
              <a:sym typeface="Proxima Nova"/>
            </a:endParaRPr>
          </a:p>
          <a:p>
            <a:pPr indent="0" lvl="0" marL="0" rtl="0" algn="l">
              <a:lnSpc>
                <a:spcPct val="115000"/>
              </a:lnSpc>
              <a:spcBef>
                <a:spcPts val="1600"/>
              </a:spcBef>
              <a:spcAft>
                <a:spcPts val="0"/>
              </a:spcAft>
              <a:buNone/>
            </a:pPr>
            <a:r>
              <a:rPr lang="en-US" sz="1900">
                <a:solidFill>
                  <a:srgbClr val="616161"/>
                </a:solidFill>
                <a:latin typeface="Proxima Nova"/>
                <a:ea typeface="Proxima Nova"/>
                <a:cs typeface="Proxima Nova"/>
                <a:sym typeface="Proxima Nova"/>
              </a:rPr>
              <a:t>E.g.</a:t>
            </a:r>
            <a:endParaRPr sz="1900">
              <a:solidFill>
                <a:srgbClr val="616161"/>
              </a:solidFill>
              <a:latin typeface="Proxima Nova"/>
              <a:ea typeface="Proxima Nova"/>
              <a:cs typeface="Proxima Nova"/>
              <a:sym typeface="Proxima Nova"/>
            </a:endParaRPr>
          </a:p>
          <a:p>
            <a:pPr indent="-425450" lvl="0" marL="609600" rtl="0" algn="l">
              <a:lnSpc>
                <a:spcPct val="115000"/>
              </a:lnSpc>
              <a:spcBef>
                <a:spcPts val="1600"/>
              </a:spcBef>
              <a:spcAft>
                <a:spcPts val="0"/>
              </a:spcAft>
              <a:buClr>
                <a:srgbClr val="616161"/>
              </a:buClr>
              <a:buSzPts val="1900"/>
              <a:buFont typeface="Proxima Nova"/>
              <a:buAutoNum type="arabicPeriod"/>
            </a:pPr>
            <a:r>
              <a:rPr lang="en-US" sz="1900">
                <a:solidFill>
                  <a:srgbClr val="616161"/>
                </a:solidFill>
                <a:latin typeface="Proxima Nova"/>
                <a:ea typeface="Proxima Nova"/>
                <a:cs typeface="Proxima Nova"/>
                <a:sym typeface="Proxima Nova"/>
              </a:rPr>
              <a:t>Feathers are light. ("light" = "not heavy")</a:t>
            </a:r>
            <a:endParaRPr sz="1900">
              <a:solidFill>
                <a:srgbClr val="616161"/>
              </a:solidFill>
              <a:latin typeface="Proxima Nova"/>
              <a:ea typeface="Proxima Nova"/>
              <a:cs typeface="Proxima Nova"/>
              <a:sym typeface="Proxima Nova"/>
            </a:endParaRPr>
          </a:p>
          <a:p>
            <a:pPr indent="-425450" lvl="0" marL="609600" rtl="0" algn="l">
              <a:lnSpc>
                <a:spcPct val="115000"/>
              </a:lnSpc>
              <a:spcBef>
                <a:spcPts val="0"/>
              </a:spcBef>
              <a:spcAft>
                <a:spcPts val="0"/>
              </a:spcAft>
              <a:buClr>
                <a:srgbClr val="616161"/>
              </a:buClr>
              <a:buSzPts val="1900"/>
              <a:buFont typeface="Proxima Nova"/>
              <a:buAutoNum type="arabicPeriod"/>
            </a:pPr>
            <a:r>
              <a:rPr lang="en-US" sz="1900">
                <a:solidFill>
                  <a:srgbClr val="616161"/>
                </a:solidFill>
                <a:latin typeface="Proxima Nova"/>
                <a:ea typeface="Proxima Nova"/>
                <a:cs typeface="Proxima Nova"/>
                <a:sym typeface="Proxima Nova"/>
              </a:rPr>
              <a:t>Light cannot be dark. (“light” = “color”)</a:t>
            </a:r>
            <a:endParaRPr sz="1900">
              <a:solidFill>
                <a:srgbClr val="616161"/>
              </a:solidFill>
              <a:latin typeface="Proxima Nova"/>
              <a:ea typeface="Proxima Nova"/>
              <a:cs typeface="Proxima Nova"/>
              <a:sym typeface="Proxima Nova"/>
            </a:endParaRPr>
          </a:p>
          <a:p>
            <a:pPr indent="-425450" lvl="0" marL="609600" rtl="0" algn="l">
              <a:lnSpc>
                <a:spcPct val="115000"/>
              </a:lnSpc>
              <a:spcBef>
                <a:spcPts val="0"/>
              </a:spcBef>
              <a:spcAft>
                <a:spcPts val="0"/>
              </a:spcAft>
              <a:buClr>
                <a:srgbClr val="616161"/>
              </a:buClr>
              <a:buSzPts val="1900"/>
              <a:buFont typeface="Proxima Nova"/>
              <a:buAutoNum type="arabicPeriod"/>
            </a:pPr>
            <a:r>
              <a:rPr lang="en-US" sz="1900">
                <a:solidFill>
                  <a:srgbClr val="616161"/>
                </a:solidFill>
                <a:latin typeface="Proxima Nova"/>
                <a:ea typeface="Proxima Nova"/>
                <a:cs typeface="Proxima Nova"/>
                <a:sym typeface="Proxima Nova"/>
              </a:rPr>
              <a:t>Therefore, feathers cannot be dark.</a:t>
            </a:r>
            <a:endParaRPr sz="1900">
              <a:solidFill>
                <a:srgbClr val="616161"/>
              </a:solidFill>
              <a:latin typeface="Proxima Nova"/>
              <a:ea typeface="Proxima Nova"/>
              <a:cs typeface="Proxima Nova"/>
              <a:sym typeface="Proxima Nova"/>
            </a:endParaRPr>
          </a:p>
        </p:txBody>
      </p:sp>
      <p:sp>
        <p:nvSpPr>
          <p:cNvPr id="991" name="Google Shape;991;p107"/>
          <p:cNvSpPr/>
          <p:nvPr/>
        </p:nvSpPr>
        <p:spPr>
          <a:xfrm>
            <a:off x="751425" y="76200"/>
            <a:ext cx="4039800" cy="1050900"/>
          </a:xfrm>
          <a:prstGeom prst="roundRect">
            <a:avLst>
              <a:gd fmla="val 16667" name="adj"/>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3000">
                <a:solidFill>
                  <a:schemeClr val="lt1"/>
                </a:solidFill>
              </a:rPr>
              <a:t>Thoughtful Practice</a:t>
            </a:r>
            <a:endParaRPr sz="3000">
              <a:solidFill>
                <a:schemeClr val="lt1"/>
              </a:solidFill>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995" name="Shape 995"/>
        <p:cNvGrpSpPr/>
        <p:nvPr/>
      </p:nvGrpSpPr>
      <p:grpSpPr>
        <a:xfrm>
          <a:off x="0" y="0"/>
          <a:ext cx="0" cy="0"/>
          <a:chOff x="0" y="0"/>
          <a:chExt cx="0" cy="0"/>
        </a:xfrm>
      </p:grpSpPr>
      <p:sp>
        <p:nvSpPr>
          <p:cNvPr id="996" name="Google Shape;996;p108"/>
          <p:cNvSpPr txBox="1"/>
          <p:nvPr>
            <p:ph type="title"/>
          </p:nvPr>
        </p:nvSpPr>
        <p:spPr>
          <a:xfrm>
            <a:off x="554133" y="791156"/>
            <a:ext cx="15147600" cy="1017900"/>
          </a:xfrm>
          <a:prstGeom prst="rect">
            <a:avLst/>
          </a:prstGeom>
        </p:spPr>
        <p:txBody>
          <a:bodyPr anchorCtr="0" anchor="ctr" bIns="121900" lIns="121900" spcFirstLastPara="1" rIns="121900" wrap="square" tIns="121900">
            <a:noAutofit/>
          </a:bodyPr>
          <a:lstStyle/>
          <a:p>
            <a:pPr indent="0" lvl="0" marL="0" rtl="0" algn="l">
              <a:spcBef>
                <a:spcPts val="0"/>
              </a:spcBef>
              <a:spcAft>
                <a:spcPts val="0"/>
              </a:spcAft>
              <a:buNone/>
            </a:pPr>
            <a:r>
              <a:rPr b="1" lang="en-US">
                <a:solidFill>
                  <a:srgbClr val="3172AE"/>
                </a:solidFill>
              </a:rPr>
              <a:t>Building a Corpus for Experimentation</a:t>
            </a:r>
            <a:endParaRPr/>
          </a:p>
        </p:txBody>
      </p:sp>
      <p:sp>
        <p:nvSpPr>
          <p:cNvPr id="997" name="Google Shape;997;p108"/>
          <p:cNvSpPr txBox="1"/>
          <p:nvPr/>
        </p:nvSpPr>
        <p:spPr>
          <a:xfrm>
            <a:off x="415600" y="2436967"/>
            <a:ext cx="11360700" cy="2077500"/>
          </a:xfrm>
          <a:prstGeom prst="rect">
            <a:avLst/>
          </a:prstGeom>
          <a:noFill/>
          <a:ln>
            <a:noFill/>
          </a:ln>
        </p:spPr>
        <p:txBody>
          <a:bodyPr anchorCtr="0" anchor="t" bIns="121900" lIns="121900" spcFirstLastPara="1" rIns="121900" wrap="square" tIns="121900">
            <a:noAutofit/>
          </a:bodyPr>
          <a:lstStyle/>
          <a:p>
            <a:pPr indent="0" lvl="0" marL="0" rtl="0" algn="l">
              <a:lnSpc>
                <a:spcPct val="115000"/>
              </a:lnSpc>
              <a:spcBef>
                <a:spcPts val="0"/>
              </a:spcBef>
              <a:spcAft>
                <a:spcPts val="0"/>
              </a:spcAft>
              <a:buNone/>
            </a:pPr>
            <a:r>
              <a:rPr b="1" lang="en-US" sz="3200">
                <a:solidFill>
                  <a:srgbClr val="616161"/>
                </a:solidFill>
                <a:latin typeface="Proxima Nova"/>
                <a:ea typeface="Proxima Nova"/>
                <a:cs typeface="Proxima Nova"/>
                <a:sym typeface="Proxima Nova"/>
              </a:rPr>
              <a:t>Hypothesis</a:t>
            </a:r>
            <a:r>
              <a:rPr lang="en-US" sz="3200">
                <a:solidFill>
                  <a:srgbClr val="616161"/>
                </a:solidFill>
                <a:latin typeface="Proxima Nova"/>
                <a:ea typeface="Proxima Nova"/>
                <a:cs typeface="Proxima Nova"/>
                <a:sym typeface="Proxima Nova"/>
              </a:rPr>
              <a:t>: The mainstream news conducts reasonable data analysis, but there are logical leaps and fallacies in their use of those analyses to create narratives.</a:t>
            </a:r>
            <a:endParaRPr sz="3200">
              <a:solidFill>
                <a:srgbClr val="616161"/>
              </a:solidFill>
              <a:latin typeface="Proxima Nova"/>
              <a:ea typeface="Proxima Nova"/>
              <a:cs typeface="Proxima Nova"/>
              <a:sym typeface="Proxima Nova"/>
            </a:endParaRPr>
          </a:p>
          <a:p>
            <a:pPr indent="0" lvl="0" marL="609600" rtl="0" algn="l">
              <a:lnSpc>
                <a:spcPct val="115000"/>
              </a:lnSpc>
              <a:spcBef>
                <a:spcPts val="1600"/>
              </a:spcBef>
              <a:spcAft>
                <a:spcPts val="0"/>
              </a:spcAft>
              <a:buNone/>
            </a:pPr>
            <a:r>
              <a:t/>
            </a:r>
            <a:endParaRPr b="1" sz="3200">
              <a:solidFill>
                <a:srgbClr val="616161"/>
              </a:solidFill>
              <a:latin typeface="Proxima Nova"/>
              <a:ea typeface="Proxima Nova"/>
              <a:cs typeface="Proxima Nova"/>
              <a:sym typeface="Proxima Nova"/>
            </a:endParaRPr>
          </a:p>
          <a:p>
            <a:pPr indent="0" lvl="0" marL="0" rtl="0" algn="l">
              <a:lnSpc>
                <a:spcPct val="115000"/>
              </a:lnSpc>
              <a:spcBef>
                <a:spcPts val="1600"/>
              </a:spcBef>
              <a:spcAft>
                <a:spcPts val="1600"/>
              </a:spcAft>
              <a:buNone/>
            </a:pPr>
            <a:r>
              <a:t/>
            </a:r>
            <a:endParaRPr sz="3200">
              <a:solidFill>
                <a:srgbClr val="616161"/>
              </a:solidFill>
              <a:latin typeface="Proxima Nova"/>
              <a:ea typeface="Proxima Nova"/>
              <a:cs typeface="Proxima Nova"/>
              <a:sym typeface="Proxima Nova"/>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001" name="Shape 1001"/>
        <p:cNvGrpSpPr/>
        <p:nvPr/>
      </p:nvGrpSpPr>
      <p:grpSpPr>
        <a:xfrm>
          <a:off x="0" y="0"/>
          <a:ext cx="0" cy="0"/>
          <a:chOff x="0" y="0"/>
          <a:chExt cx="0" cy="0"/>
        </a:xfrm>
      </p:grpSpPr>
      <p:sp>
        <p:nvSpPr>
          <p:cNvPr id="1002" name="Google Shape;1002;p109"/>
          <p:cNvSpPr txBox="1"/>
          <p:nvPr>
            <p:ph type="title"/>
          </p:nvPr>
        </p:nvSpPr>
        <p:spPr>
          <a:xfrm>
            <a:off x="554133" y="791156"/>
            <a:ext cx="15147600" cy="1017900"/>
          </a:xfrm>
          <a:prstGeom prst="rect">
            <a:avLst/>
          </a:prstGeom>
        </p:spPr>
        <p:txBody>
          <a:bodyPr anchorCtr="0" anchor="ctr" bIns="121900" lIns="121900" spcFirstLastPara="1" rIns="121900" wrap="square" tIns="121900">
            <a:noAutofit/>
          </a:bodyPr>
          <a:lstStyle/>
          <a:p>
            <a:pPr indent="0" lvl="0" marL="0" rtl="0" algn="l">
              <a:spcBef>
                <a:spcPts val="0"/>
              </a:spcBef>
              <a:spcAft>
                <a:spcPts val="0"/>
              </a:spcAft>
              <a:buNone/>
            </a:pPr>
            <a:r>
              <a:rPr b="1" lang="en-US">
                <a:solidFill>
                  <a:srgbClr val="3172AE"/>
                </a:solidFill>
              </a:rPr>
              <a:t>Building a Corpus for Experimentation</a:t>
            </a:r>
            <a:endParaRPr/>
          </a:p>
        </p:txBody>
      </p:sp>
      <p:sp>
        <p:nvSpPr>
          <p:cNvPr id="1003" name="Google Shape;1003;p109"/>
          <p:cNvSpPr txBox="1"/>
          <p:nvPr/>
        </p:nvSpPr>
        <p:spPr>
          <a:xfrm>
            <a:off x="415600" y="2390200"/>
            <a:ext cx="11360700" cy="2077500"/>
          </a:xfrm>
          <a:prstGeom prst="rect">
            <a:avLst/>
          </a:prstGeom>
          <a:noFill/>
          <a:ln>
            <a:noFill/>
          </a:ln>
        </p:spPr>
        <p:txBody>
          <a:bodyPr anchorCtr="0" anchor="t" bIns="121900" lIns="121900" spcFirstLastPara="1" rIns="121900" wrap="square" tIns="121900">
            <a:noAutofit/>
          </a:bodyPr>
          <a:lstStyle/>
          <a:p>
            <a:pPr indent="-508000" lvl="0" marL="609600" rtl="0" algn="l">
              <a:lnSpc>
                <a:spcPct val="115000"/>
              </a:lnSpc>
              <a:spcBef>
                <a:spcPts val="0"/>
              </a:spcBef>
              <a:spcAft>
                <a:spcPts val="0"/>
              </a:spcAft>
              <a:buClr>
                <a:srgbClr val="616161"/>
              </a:buClr>
              <a:buSzPts val="3200"/>
              <a:buFont typeface="Proxima Nova"/>
              <a:buChar char="●"/>
            </a:pPr>
            <a:r>
              <a:rPr lang="en-US" sz="3200">
                <a:solidFill>
                  <a:srgbClr val="616161"/>
                </a:solidFill>
                <a:latin typeface="Proxima Nova"/>
                <a:ea typeface="Proxima Nova"/>
                <a:cs typeface="Proxima Nova"/>
                <a:sym typeface="Proxima Nova"/>
              </a:rPr>
              <a:t>Scrape articles from major outlets</a:t>
            </a:r>
            <a:endParaRPr sz="3200">
              <a:solidFill>
                <a:srgbClr val="616161"/>
              </a:solidFill>
              <a:latin typeface="Proxima Nova"/>
              <a:ea typeface="Proxima Nova"/>
              <a:cs typeface="Proxima Nova"/>
              <a:sym typeface="Proxima Nova"/>
            </a:endParaRPr>
          </a:p>
          <a:p>
            <a:pPr indent="-508000" lvl="1" marL="1219200" rtl="0" algn="l">
              <a:lnSpc>
                <a:spcPct val="115000"/>
              </a:lnSpc>
              <a:spcBef>
                <a:spcPts val="0"/>
              </a:spcBef>
              <a:spcAft>
                <a:spcPts val="0"/>
              </a:spcAft>
              <a:buClr>
                <a:srgbClr val="616161"/>
              </a:buClr>
              <a:buSzPts val="3200"/>
              <a:buFont typeface="Proxima Nova"/>
              <a:buChar char="○"/>
            </a:pPr>
            <a:r>
              <a:rPr lang="en-US" sz="3200">
                <a:solidFill>
                  <a:srgbClr val="616161"/>
                </a:solidFill>
                <a:latin typeface="Proxima Nova"/>
                <a:ea typeface="Proxima Nova"/>
                <a:cs typeface="Proxima Nova"/>
                <a:sym typeface="Proxima Nova"/>
              </a:rPr>
              <a:t>Media Cloud</a:t>
            </a:r>
            <a:endParaRPr sz="3200">
              <a:solidFill>
                <a:srgbClr val="616161"/>
              </a:solidFill>
              <a:latin typeface="Proxima Nova"/>
              <a:ea typeface="Proxima Nova"/>
              <a:cs typeface="Proxima Nova"/>
              <a:sym typeface="Proxima Nova"/>
            </a:endParaRPr>
          </a:p>
          <a:p>
            <a:pPr indent="-508000" lvl="0" marL="609600" rtl="0" algn="l">
              <a:lnSpc>
                <a:spcPct val="115000"/>
              </a:lnSpc>
              <a:spcBef>
                <a:spcPts val="0"/>
              </a:spcBef>
              <a:spcAft>
                <a:spcPts val="0"/>
              </a:spcAft>
              <a:buClr>
                <a:srgbClr val="616161"/>
              </a:buClr>
              <a:buSzPts val="3200"/>
              <a:buFont typeface="Proxima Nova"/>
              <a:buChar char="●"/>
            </a:pPr>
            <a:r>
              <a:rPr lang="en-US" sz="3200">
                <a:solidFill>
                  <a:srgbClr val="616161"/>
                </a:solidFill>
                <a:latin typeface="Proxima Nova"/>
                <a:ea typeface="Proxima Nova"/>
                <a:cs typeface="Proxima Nova"/>
                <a:sym typeface="Proxima Nova"/>
              </a:rPr>
              <a:t>Hand code disconnects</a:t>
            </a:r>
            <a:endParaRPr sz="3200">
              <a:solidFill>
                <a:srgbClr val="616161"/>
              </a:solidFill>
              <a:latin typeface="Proxima Nova"/>
              <a:ea typeface="Proxima Nova"/>
              <a:cs typeface="Proxima Nova"/>
              <a:sym typeface="Proxima Nova"/>
            </a:endParaRPr>
          </a:p>
          <a:p>
            <a:pPr indent="-508000" lvl="0" marL="609600" rtl="0" algn="l">
              <a:lnSpc>
                <a:spcPct val="115000"/>
              </a:lnSpc>
              <a:spcBef>
                <a:spcPts val="0"/>
              </a:spcBef>
              <a:spcAft>
                <a:spcPts val="0"/>
              </a:spcAft>
              <a:buClr>
                <a:srgbClr val="616161"/>
              </a:buClr>
              <a:buSzPts val="3200"/>
              <a:buFont typeface="Proxima Nova"/>
              <a:buChar char="●"/>
            </a:pPr>
            <a:r>
              <a:rPr lang="en-US" sz="3200">
                <a:solidFill>
                  <a:srgbClr val="616161"/>
                </a:solidFill>
                <a:latin typeface="Proxima Nova"/>
                <a:ea typeface="Proxima Nova"/>
                <a:cs typeface="Proxima Nova"/>
                <a:sym typeface="Proxima Nova"/>
              </a:rPr>
              <a:t>Focus on covid case study</a:t>
            </a:r>
            <a:endParaRPr sz="3200">
              <a:solidFill>
                <a:srgbClr val="616161"/>
              </a:solidFill>
              <a:latin typeface="Proxima Nova"/>
              <a:ea typeface="Proxima Nova"/>
              <a:cs typeface="Proxima Nova"/>
              <a:sym typeface="Proxima Nova"/>
            </a:endParaRPr>
          </a:p>
          <a:p>
            <a:pPr indent="0" lvl="0" marL="609600" rtl="0" algn="l">
              <a:lnSpc>
                <a:spcPct val="115000"/>
              </a:lnSpc>
              <a:spcBef>
                <a:spcPts val="1600"/>
              </a:spcBef>
              <a:spcAft>
                <a:spcPts val="0"/>
              </a:spcAft>
              <a:buNone/>
            </a:pPr>
            <a:r>
              <a:t/>
            </a:r>
            <a:endParaRPr sz="3200">
              <a:solidFill>
                <a:srgbClr val="616161"/>
              </a:solidFill>
              <a:latin typeface="Proxima Nova"/>
              <a:ea typeface="Proxima Nova"/>
              <a:cs typeface="Proxima Nova"/>
              <a:sym typeface="Proxima Nova"/>
            </a:endParaRPr>
          </a:p>
          <a:p>
            <a:pPr indent="0" lvl="0" marL="0" rtl="0" algn="l">
              <a:lnSpc>
                <a:spcPct val="115000"/>
              </a:lnSpc>
              <a:spcBef>
                <a:spcPts val="1600"/>
              </a:spcBef>
              <a:spcAft>
                <a:spcPts val="1600"/>
              </a:spcAft>
              <a:buNone/>
            </a:pPr>
            <a:r>
              <a:t/>
            </a:r>
            <a:endParaRPr sz="3200">
              <a:solidFill>
                <a:srgbClr val="616161"/>
              </a:solidFill>
              <a:latin typeface="Proxima Nova"/>
              <a:ea typeface="Proxima Nova"/>
              <a:cs typeface="Proxima Nova"/>
              <a:sym typeface="Proxima Nova"/>
            </a:endParaRPr>
          </a:p>
        </p:txBody>
      </p:sp>
      <p:pic>
        <p:nvPicPr>
          <p:cNvPr id="1004" name="Google Shape;1004;p109"/>
          <p:cNvPicPr preferRelativeResize="0"/>
          <p:nvPr/>
        </p:nvPicPr>
        <p:blipFill>
          <a:blip r:embed="rId3">
            <a:alphaModFix/>
          </a:blip>
          <a:stretch>
            <a:fillRect/>
          </a:stretch>
        </p:blipFill>
        <p:spPr>
          <a:xfrm>
            <a:off x="7946700" y="1683000"/>
            <a:ext cx="3492000" cy="3492000"/>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008" name="Shape 1008"/>
        <p:cNvGrpSpPr/>
        <p:nvPr/>
      </p:nvGrpSpPr>
      <p:grpSpPr>
        <a:xfrm>
          <a:off x="0" y="0"/>
          <a:ext cx="0" cy="0"/>
          <a:chOff x="0" y="0"/>
          <a:chExt cx="0" cy="0"/>
        </a:xfrm>
      </p:grpSpPr>
      <p:sp>
        <p:nvSpPr>
          <p:cNvPr id="1009" name="Google Shape;1009;p110"/>
          <p:cNvSpPr txBox="1"/>
          <p:nvPr>
            <p:ph type="title"/>
          </p:nvPr>
        </p:nvSpPr>
        <p:spPr>
          <a:xfrm>
            <a:off x="554133" y="791156"/>
            <a:ext cx="15147600" cy="1017900"/>
          </a:xfrm>
          <a:prstGeom prst="rect">
            <a:avLst/>
          </a:prstGeom>
        </p:spPr>
        <p:txBody>
          <a:bodyPr anchorCtr="0" anchor="ctr" bIns="121900" lIns="121900" spcFirstLastPara="1" rIns="121900" wrap="square" tIns="121900">
            <a:noAutofit/>
          </a:bodyPr>
          <a:lstStyle/>
          <a:p>
            <a:pPr indent="0" lvl="0" marL="0" rtl="0" algn="l">
              <a:spcBef>
                <a:spcPts val="0"/>
              </a:spcBef>
              <a:spcAft>
                <a:spcPts val="0"/>
              </a:spcAft>
              <a:buNone/>
            </a:pPr>
            <a:r>
              <a:rPr b="1" lang="en-US">
                <a:solidFill>
                  <a:srgbClr val="3172AE"/>
                </a:solidFill>
              </a:rPr>
              <a:t>Future Work</a:t>
            </a:r>
            <a:endParaRPr/>
          </a:p>
        </p:txBody>
      </p:sp>
      <p:sp>
        <p:nvSpPr>
          <p:cNvPr id="1010" name="Google Shape;1010;p110"/>
          <p:cNvSpPr txBox="1"/>
          <p:nvPr/>
        </p:nvSpPr>
        <p:spPr>
          <a:xfrm>
            <a:off x="415600" y="1873600"/>
            <a:ext cx="11360700" cy="3110700"/>
          </a:xfrm>
          <a:prstGeom prst="rect">
            <a:avLst/>
          </a:prstGeom>
          <a:noFill/>
          <a:ln>
            <a:noFill/>
          </a:ln>
        </p:spPr>
        <p:txBody>
          <a:bodyPr anchorCtr="0" anchor="t" bIns="121900" lIns="121900" spcFirstLastPara="1" rIns="121900" wrap="square" tIns="121900">
            <a:noAutofit/>
          </a:bodyPr>
          <a:lstStyle/>
          <a:p>
            <a:pPr indent="-508000" lvl="0" marL="609600" rtl="0" algn="l">
              <a:lnSpc>
                <a:spcPct val="115000"/>
              </a:lnSpc>
              <a:spcBef>
                <a:spcPts val="0"/>
              </a:spcBef>
              <a:spcAft>
                <a:spcPts val="0"/>
              </a:spcAft>
              <a:buClr>
                <a:srgbClr val="616161"/>
              </a:buClr>
              <a:buSzPts val="3200"/>
              <a:buFont typeface="Proxima Nova"/>
              <a:buChar char="●"/>
            </a:pPr>
            <a:r>
              <a:rPr lang="en-US" sz="3200">
                <a:solidFill>
                  <a:srgbClr val="616161"/>
                </a:solidFill>
                <a:latin typeface="Proxima Nova"/>
                <a:ea typeface="Proxima Nova"/>
                <a:cs typeface="Proxima Nova"/>
                <a:sym typeface="Proxima Nova"/>
              </a:rPr>
              <a:t>Extend to a variety of topics</a:t>
            </a:r>
            <a:endParaRPr sz="3200">
              <a:solidFill>
                <a:srgbClr val="616161"/>
              </a:solidFill>
              <a:latin typeface="Proxima Nova"/>
              <a:ea typeface="Proxima Nova"/>
              <a:cs typeface="Proxima Nova"/>
              <a:sym typeface="Proxima Nova"/>
            </a:endParaRPr>
          </a:p>
          <a:p>
            <a:pPr indent="-508000" lvl="1" marL="1219200" rtl="0" algn="l">
              <a:lnSpc>
                <a:spcPct val="115000"/>
              </a:lnSpc>
              <a:spcBef>
                <a:spcPts val="0"/>
              </a:spcBef>
              <a:spcAft>
                <a:spcPts val="0"/>
              </a:spcAft>
              <a:buClr>
                <a:srgbClr val="616161"/>
              </a:buClr>
              <a:buSzPts val="3200"/>
              <a:buFont typeface="Proxima Nova"/>
              <a:buChar char="○"/>
            </a:pPr>
            <a:r>
              <a:rPr lang="en-US" sz="3200">
                <a:solidFill>
                  <a:srgbClr val="616161"/>
                </a:solidFill>
                <a:latin typeface="Proxima Nova"/>
                <a:ea typeface="Proxima Nova"/>
                <a:cs typeface="Proxima Nova"/>
                <a:sym typeface="Proxima Nova"/>
              </a:rPr>
              <a:t>Comparative analysis</a:t>
            </a:r>
            <a:endParaRPr sz="3200">
              <a:solidFill>
                <a:srgbClr val="616161"/>
              </a:solidFill>
              <a:latin typeface="Proxima Nova"/>
              <a:ea typeface="Proxima Nova"/>
              <a:cs typeface="Proxima Nova"/>
              <a:sym typeface="Proxima Nova"/>
            </a:endParaRPr>
          </a:p>
          <a:p>
            <a:pPr indent="-508000" lvl="0" marL="609600" rtl="0" algn="l">
              <a:lnSpc>
                <a:spcPct val="115000"/>
              </a:lnSpc>
              <a:spcBef>
                <a:spcPts val="0"/>
              </a:spcBef>
              <a:spcAft>
                <a:spcPts val="0"/>
              </a:spcAft>
              <a:buClr>
                <a:srgbClr val="616161"/>
              </a:buClr>
              <a:buSzPts val="3200"/>
              <a:buFont typeface="Proxima Nova"/>
              <a:buChar char="●"/>
            </a:pPr>
            <a:r>
              <a:rPr lang="en-US" sz="3200">
                <a:solidFill>
                  <a:srgbClr val="616161"/>
                </a:solidFill>
                <a:latin typeface="Proxima Nova"/>
                <a:ea typeface="Proxima Nova"/>
                <a:cs typeface="Proxima Nova"/>
                <a:sym typeface="Proxima Nova"/>
              </a:rPr>
              <a:t>Expand time and source scope</a:t>
            </a:r>
            <a:endParaRPr sz="3200">
              <a:solidFill>
                <a:srgbClr val="616161"/>
              </a:solidFill>
              <a:latin typeface="Proxima Nova"/>
              <a:ea typeface="Proxima Nova"/>
              <a:cs typeface="Proxima Nova"/>
              <a:sym typeface="Proxima Nova"/>
            </a:endParaRPr>
          </a:p>
          <a:p>
            <a:pPr indent="-508000" lvl="0" marL="609600" rtl="0" algn="l">
              <a:lnSpc>
                <a:spcPct val="115000"/>
              </a:lnSpc>
              <a:spcBef>
                <a:spcPts val="0"/>
              </a:spcBef>
              <a:spcAft>
                <a:spcPts val="0"/>
              </a:spcAft>
              <a:buClr>
                <a:srgbClr val="616161"/>
              </a:buClr>
              <a:buSzPts val="3200"/>
              <a:buFont typeface="Proxima Nova"/>
              <a:buChar char="●"/>
            </a:pPr>
            <a:r>
              <a:rPr lang="en-US" sz="3200">
                <a:solidFill>
                  <a:srgbClr val="616161"/>
                </a:solidFill>
                <a:latin typeface="Proxima Nova"/>
                <a:ea typeface="Proxima Nova"/>
                <a:cs typeface="Proxima Nova"/>
                <a:sym typeface="Proxima Nova"/>
              </a:rPr>
              <a:t>Develop new methods of computational analysis</a:t>
            </a:r>
            <a:endParaRPr sz="3200">
              <a:solidFill>
                <a:srgbClr val="616161"/>
              </a:solidFill>
              <a:latin typeface="Proxima Nova"/>
              <a:ea typeface="Proxima Nova"/>
              <a:cs typeface="Proxima Nova"/>
              <a:sym typeface="Proxima Nova"/>
            </a:endParaRPr>
          </a:p>
          <a:p>
            <a:pPr indent="0" lvl="0" marL="609600" rtl="0" algn="l">
              <a:lnSpc>
                <a:spcPct val="115000"/>
              </a:lnSpc>
              <a:spcBef>
                <a:spcPts val="1600"/>
              </a:spcBef>
              <a:spcAft>
                <a:spcPts val="0"/>
              </a:spcAft>
              <a:buNone/>
            </a:pPr>
            <a:r>
              <a:t/>
            </a:r>
            <a:endParaRPr sz="3200">
              <a:solidFill>
                <a:srgbClr val="616161"/>
              </a:solidFill>
              <a:latin typeface="Proxima Nova"/>
              <a:ea typeface="Proxima Nova"/>
              <a:cs typeface="Proxima Nova"/>
              <a:sym typeface="Proxima Nova"/>
            </a:endParaRPr>
          </a:p>
          <a:p>
            <a:pPr indent="0" lvl="0" marL="0" rtl="0" algn="l">
              <a:lnSpc>
                <a:spcPct val="115000"/>
              </a:lnSpc>
              <a:spcBef>
                <a:spcPts val="1600"/>
              </a:spcBef>
              <a:spcAft>
                <a:spcPts val="1600"/>
              </a:spcAft>
              <a:buNone/>
            </a:pPr>
            <a:r>
              <a:t/>
            </a:r>
            <a:endParaRPr sz="3200">
              <a:solidFill>
                <a:srgbClr val="616161"/>
              </a:solidFill>
              <a:latin typeface="Proxima Nova"/>
              <a:ea typeface="Proxima Nova"/>
              <a:cs typeface="Proxima Nova"/>
              <a:sym typeface="Proxima Nova"/>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015" name="Shape 1015"/>
        <p:cNvGrpSpPr/>
        <p:nvPr/>
      </p:nvGrpSpPr>
      <p:grpSpPr>
        <a:xfrm>
          <a:off x="0" y="0"/>
          <a:ext cx="0" cy="0"/>
          <a:chOff x="0" y="0"/>
          <a:chExt cx="0" cy="0"/>
        </a:xfrm>
      </p:grpSpPr>
      <p:sp>
        <p:nvSpPr>
          <p:cNvPr id="1016" name="Google Shape;1016;p111"/>
          <p:cNvSpPr txBox="1"/>
          <p:nvPr>
            <p:ph type="title"/>
          </p:nvPr>
        </p:nvSpPr>
        <p:spPr>
          <a:xfrm>
            <a:off x="415600" y="593367"/>
            <a:ext cx="11360700" cy="763500"/>
          </a:xfrm>
          <a:prstGeom prst="rect">
            <a:avLst/>
          </a:prstGeom>
        </p:spPr>
        <p:txBody>
          <a:bodyPr anchorCtr="0" anchor="ctr" bIns="121900" lIns="121900" spcFirstLastPara="1" rIns="121900" wrap="square" tIns="121900">
            <a:noAutofit/>
          </a:bodyPr>
          <a:lstStyle/>
          <a:p>
            <a:pPr indent="0" lvl="0" marL="0" rtl="0" algn="l">
              <a:spcBef>
                <a:spcPts val="0"/>
              </a:spcBef>
              <a:spcAft>
                <a:spcPts val="0"/>
              </a:spcAft>
              <a:buNone/>
            </a:pPr>
            <a:r>
              <a:rPr b="1" lang="en-US">
                <a:solidFill>
                  <a:srgbClr val="3172AE"/>
                </a:solidFill>
              </a:rPr>
              <a:t>Key </a:t>
            </a:r>
            <a:r>
              <a:rPr b="1" lang="en-US">
                <a:solidFill>
                  <a:srgbClr val="3172AE"/>
                </a:solidFill>
              </a:rPr>
              <a:t>Takeaways</a:t>
            </a:r>
            <a:endParaRPr/>
          </a:p>
        </p:txBody>
      </p:sp>
      <p:sp>
        <p:nvSpPr>
          <p:cNvPr id="1017" name="Google Shape;1017;p111"/>
          <p:cNvSpPr txBox="1"/>
          <p:nvPr/>
        </p:nvSpPr>
        <p:spPr>
          <a:xfrm>
            <a:off x="415600" y="1873600"/>
            <a:ext cx="11360700" cy="3110700"/>
          </a:xfrm>
          <a:prstGeom prst="rect">
            <a:avLst/>
          </a:prstGeom>
          <a:noFill/>
          <a:ln>
            <a:noFill/>
          </a:ln>
        </p:spPr>
        <p:txBody>
          <a:bodyPr anchorCtr="0" anchor="t" bIns="121900" lIns="121900" spcFirstLastPara="1" rIns="121900" wrap="square" tIns="121900">
            <a:noAutofit/>
          </a:bodyPr>
          <a:lstStyle/>
          <a:p>
            <a:pPr indent="-508000" lvl="0" marL="609600" rtl="0" algn="l">
              <a:lnSpc>
                <a:spcPct val="115000"/>
              </a:lnSpc>
              <a:spcBef>
                <a:spcPts val="0"/>
              </a:spcBef>
              <a:spcAft>
                <a:spcPts val="0"/>
              </a:spcAft>
              <a:buClr>
                <a:srgbClr val="616161"/>
              </a:buClr>
              <a:buSzPts val="3200"/>
              <a:buFont typeface="Proxima Nova"/>
              <a:buChar char="●"/>
            </a:pPr>
            <a:r>
              <a:rPr lang="en-US" sz="3200">
                <a:solidFill>
                  <a:srgbClr val="616161"/>
                </a:solidFill>
                <a:latin typeface="Proxima Nova"/>
                <a:ea typeface="Proxima Nova"/>
                <a:cs typeface="Proxima Nova"/>
                <a:sym typeface="Proxima Nova"/>
              </a:rPr>
              <a:t>Learning to learn</a:t>
            </a:r>
            <a:endParaRPr sz="3200">
              <a:solidFill>
                <a:srgbClr val="616161"/>
              </a:solidFill>
              <a:latin typeface="Proxima Nova"/>
              <a:ea typeface="Proxima Nova"/>
              <a:cs typeface="Proxima Nova"/>
              <a:sym typeface="Proxima Nova"/>
            </a:endParaRPr>
          </a:p>
          <a:p>
            <a:pPr indent="-508000" lvl="1" marL="1219200" rtl="0" algn="l">
              <a:lnSpc>
                <a:spcPct val="115000"/>
              </a:lnSpc>
              <a:spcBef>
                <a:spcPts val="0"/>
              </a:spcBef>
              <a:spcAft>
                <a:spcPts val="0"/>
              </a:spcAft>
              <a:buClr>
                <a:srgbClr val="616161"/>
              </a:buClr>
              <a:buSzPts val="3200"/>
              <a:buFont typeface="Proxima Nova"/>
              <a:buChar char="○"/>
            </a:pPr>
            <a:r>
              <a:rPr lang="en-US" sz="3200">
                <a:solidFill>
                  <a:srgbClr val="616161"/>
                </a:solidFill>
                <a:latin typeface="Proxima Nova"/>
                <a:ea typeface="Proxima Nova"/>
                <a:cs typeface="Proxima Nova"/>
                <a:sym typeface="Proxima Nova"/>
              </a:rPr>
              <a:t>Not every idea is a winner</a:t>
            </a:r>
            <a:endParaRPr sz="3200">
              <a:solidFill>
                <a:srgbClr val="616161"/>
              </a:solidFill>
              <a:latin typeface="Proxima Nova"/>
              <a:ea typeface="Proxima Nova"/>
              <a:cs typeface="Proxima Nova"/>
              <a:sym typeface="Proxima Nova"/>
            </a:endParaRPr>
          </a:p>
          <a:p>
            <a:pPr indent="-508000" lvl="2" marL="1828800" rtl="0" algn="l">
              <a:lnSpc>
                <a:spcPct val="115000"/>
              </a:lnSpc>
              <a:spcBef>
                <a:spcPts val="0"/>
              </a:spcBef>
              <a:spcAft>
                <a:spcPts val="0"/>
              </a:spcAft>
              <a:buClr>
                <a:srgbClr val="616161"/>
              </a:buClr>
              <a:buSzPts val="3200"/>
              <a:buFont typeface="Proxima Nova"/>
              <a:buChar char="■"/>
            </a:pPr>
            <a:r>
              <a:rPr lang="en-US" sz="3200">
                <a:solidFill>
                  <a:srgbClr val="616161"/>
                </a:solidFill>
                <a:latin typeface="Proxima Nova"/>
                <a:ea typeface="Proxima Nova"/>
                <a:cs typeface="Proxima Nova"/>
                <a:sym typeface="Proxima Nova"/>
              </a:rPr>
              <a:t>Iterative research</a:t>
            </a:r>
            <a:endParaRPr sz="3200">
              <a:solidFill>
                <a:srgbClr val="616161"/>
              </a:solidFill>
              <a:latin typeface="Proxima Nova"/>
              <a:ea typeface="Proxima Nova"/>
              <a:cs typeface="Proxima Nova"/>
              <a:sym typeface="Proxima Nova"/>
            </a:endParaRPr>
          </a:p>
          <a:p>
            <a:pPr indent="-508000" lvl="0" marL="609600" rtl="0" algn="l">
              <a:lnSpc>
                <a:spcPct val="115000"/>
              </a:lnSpc>
              <a:spcBef>
                <a:spcPts val="0"/>
              </a:spcBef>
              <a:spcAft>
                <a:spcPts val="0"/>
              </a:spcAft>
              <a:buClr>
                <a:srgbClr val="616161"/>
              </a:buClr>
              <a:buSzPts val="3200"/>
              <a:buFont typeface="Proxima Nova"/>
              <a:buChar char="●"/>
            </a:pPr>
            <a:r>
              <a:rPr lang="en-US" sz="3200">
                <a:solidFill>
                  <a:srgbClr val="616161"/>
                </a:solidFill>
                <a:latin typeface="Proxima Nova"/>
                <a:ea typeface="Proxima Nova"/>
                <a:cs typeface="Proxima Nova"/>
                <a:sym typeface="Proxima Nova"/>
              </a:rPr>
              <a:t>Finding a common </a:t>
            </a:r>
            <a:r>
              <a:rPr lang="en-US" sz="3200">
                <a:solidFill>
                  <a:srgbClr val="616161"/>
                </a:solidFill>
                <a:latin typeface="Proxima Nova"/>
                <a:ea typeface="Proxima Nova"/>
                <a:cs typeface="Proxima Nova"/>
                <a:sym typeface="Proxima Nova"/>
              </a:rPr>
              <a:t>language</a:t>
            </a:r>
            <a:r>
              <a:rPr lang="en-US" sz="3200">
                <a:solidFill>
                  <a:srgbClr val="616161"/>
                </a:solidFill>
                <a:latin typeface="Proxima Nova"/>
                <a:ea typeface="Proxima Nova"/>
                <a:cs typeface="Proxima Nova"/>
                <a:sym typeface="Proxima Nova"/>
              </a:rPr>
              <a:t> across disciplines</a:t>
            </a:r>
            <a:endParaRPr sz="3200">
              <a:solidFill>
                <a:srgbClr val="616161"/>
              </a:solidFill>
              <a:latin typeface="Proxima Nova"/>
              <a:ea typeface="Proxima Nova"/>
              <a:cs typeface="Proxima Nova"/>
              <a:sym typeface="Proxima Nova"/>
            </a:endParaRPr>
          </a:p>
          <a:p>
            <a:pPr indent="-508000" lvl="1" marL="1219200" rtl="0" algn="l">
              <a:lnSpc>
                <a:spcPct val="115000"/>
              </a:lnSpc>
              <a:spcBef>
                <a:spcPts val="0"/>
              </a:spcBef>
              <a:spcAft>
                <a:spcPts val="0"/>
              </a:spcAft>
              <a:buClr>
                <a:srgbClr val="616161"/>
              </a:buClr>
              <a:buSzPts val="3200"/>
              <a:buFont typeface="Proxima Nova"/>
              <a:buChar char="○"/>
            </a:pPr>
            <a:r>
              <a:rPr lang="en-US" sz="3200">
                <a:solidFill>
                  <a:srgbClr val="616161"/>
                </a:solidFill>
                <a:latin typeface="Proxima Nova"/>
                <a:ea typeface="Proxima Nova"/>
                <a:cs typeface="Proxima Nova"/>
                <a:sym typeface="Proxima Nova"/>
              </a:rPr>
              <a:t>Challenging, but rewarding</a:t>
            </a:r>
            <a:endParaRPr sz="3200">
              <a:solidFill>
                <a:srgbClr val="616161"/>
              </a:solidFill>
              <a:latin typeface="Proxima Nova"/>
              <a:ea typeface="Proxima Nova"/>
              <a:cs typeface="Proxima Nova"/>
              <a:sym typeface="Proxima Nova"/>
            </a:endParaRPr>
          </a:p>
          <a:p>
            <a:pPr indent="0" lvl="0" marL="0" rtl="0" algn="l">
              <a:lnSpc>
                <a:spcPct val="115000"/>
              </a:lnSpc>
              <a:spcBef>
                <a:spcPts val="1600"/>
              </a:spcBef>
              <a:spcAft>
                <a:spcPts val="1600"/>
              </a:spcAft>
              <a:buNone/>
            </a:pPr>
            <a:r>
              <a:t/>
            </a:r>
            <a:endParaRPr sz="3200">
              <a:solidFill>
                <a:srgbClr val="616161"/>
              </a:solidFill>
              <a:latin typeface="Proxima Nova"/>
              <a:ea typeface="Proxima Nova"/>
              <a:cs typeface="Proxima Nova"/>
              <a:sym typeface="Proxima Nova"/>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022" name="Shape 1022"/>
        <p:cNvGrpSpPr/>
        <p:nvPr/>
      </p:nvGrpSpPr>
      <p:grpSpPr>
        <a:xfrm>
          <a:off x="0" y="0"/>
          <a:ext cx="0" cy="0"/>
          <a:chOff x="0" y="0"/>
          <a:chExt cx="0" cy="0"/>
        </a:xfrm>
      </p:grpSpPr>
      <p:sp>
        <p:nvSpPr>
          <p:cNvPr id="1023" name="Google Shape;1023;p112"/>
          <p:cNvSpPr txBox="1"/>
          <p:nvPr>
            <p:ph type="ctrTitle"/>
          </p:nvPr>
        </p:nvSpPr>
        <p:spPr>
          <a:xfrm>
            <a:off x="611964" y="351793"/>
            <a:ext cx="4040400" cy="618600"/>
          </a:xfrm>
          <a:prstGeom prst="rect">
            <a:avLst/>
          </a:prstGeom>
        </p:spPr>
        <p:txBody>
          <a:bodyPr anchorCtr="0" anchor="t" bIns="45700" lIns="91425" spcFirstLastPara="1" rIns="91425" wrap="square" tIns="45700">
            <a:spAutoFit/>
          </a:bodyPr>
          <a:lstStyle/>
          <a:p>
            <a:pPr indent="0" lvl="0" marL="0" rtl="0" algn="l">
              <a:spcBef>
                <a:spcPts val="0"/>
              </a:spcBef>
              <a:spcAft>
                <a:spcPts val="0"/>
              </a:spcAft>
              <a:buNone/>
            </a:pPr>
            <a:r>
              <a:t/>
            </a:r>
            <a:endParaRPr/>
          </a:p>
        </p:txBody>
      </p:sp>
      <p:sp>
        <p:nvSpPr>
          <p:cNvPr id="1024" name="Google Shape;1024;p112"/>
          <p:cNvSpPr txBox="1"/>
          <p:nvPr>
            <p:ph idx="1" type="subTitle"/>
          </p:nvPr>
        </p:nvSpPr>
        <p:spPr>
          <a:xfrm>
            <a:off x="614975" y="951374"/>
            <a:ext cx="3412500" cy="452400"/>
          </a:xfrm>
          <a:prstGeom prst="rect">
            <a:avLst/>
          </a:prstGeom>
        </p:spPr>
        <p:txBody>
          <a:bodyPr anchorCtr="0" anchor="t" bIns="45700" lIns="91425" spcFirstLastPara="1" rIns="91425" wrap="square" tIns="45700">
            <a:spAutoFit/>
          </a:bodyPr>
          <a:lstStyle/>
          <a:p>
            <a:pPr indent="0" lvl="0" marL="0" rtl="0" algn="l">
              <a:spcBef>
                <a:spcPts val="1000"/>
              </a:spcBef>
              <a:spcAft>
                <a:spcPts val="0"/>
              </a:spcAft>
              <a:buNone/>
            </a:pPr>
            <a:r>
              <a:t/>
            </a:r>
            <a:endParaRPr/>
          </a:p>
        </p:txBody>
      </p:sp>
      <p:sp>
        <p:nvSpPr>
          <p:cNvPr id="1025" name="Google Shape;1025;p112"/>
          <p:cNvSpPr txBox="1"/>
          <p:nvPr>
            <p:ph idx="2" type="body"/>
          </p:nvPr>
        </p:nvSpPr>
        <p:spPr>
          <a:xfrm>
            <a:off x="5721774" y="887624"/>
            <a:ext cx="5960100" cy="424800"/>
          </a:xfrm>
          <a:prstGeom prst="rect">
            <a:avLst/>
          </a:prstGeom>
        </p:spPr>
        <p:txBody>
          <a:bodyPr anchorCtr="0" anchor="t" bIns="45700" lIns="91425" spcFirstLastPara="1" rIns="91425" wrap="square" tIns="45700">
            <a:spAutoFit/>
          </a:bodyPr>
          <a:lstStyle/>
          <a:p>
            <a:pPr indent="0" lvl="0" marL="0" rtl="0" algn="l">
              <a:spcBef>
                <a:spcPts val="1000"/>
              </a:spcBef>
              <a:spcAft>
                <a:spcPts val="0"/>
              </a:spcAft>
              <a:buNone/>
            </a:pPr>
            <a:r>
              <a:t/>
            </a:r>
            <a:endParaRPr/>
          </a:p>
        </p:txBody>
      </p:sp>
      <p:sp>
        <p:nvSpPr>
          <p:cNvPr id="1026" name="Google Shape;1026;p112"/>
          <p:cNvSpPr txBox="1"/>
          <p:nvPr/>
        </p:nvSpPr>
        <p:spPr>
          <a:xfrm>
            <a:off x="927850" y="2259125"/>
            <a:ext cx="91083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4800" u="sng">
                <a:solidFill>
                  <a:schemeClr val="hlink"/>
                </a:solidFill>
                <a:hlinkClick r:id="rId3"/>
              </a:rPr>
              <a:t>PFI_Presentation_2024.pptx</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35"/>
          <p:cNvSpPr txBox="1"/>
          <p:nvPr>
            <p:ph idx="1" type="subTitle"/>
          </p:nvPr>
        </p:nvSpPr>
        <p:spPr>
          <a:xfrm>
            <a:off x="361215" y="3644142"/>
            <a:ext cx="6979800" cy="480300"/>
          </a:xfrm>
          <a:prstGeom prst="rect">
            <a:avLst/>
          </a:prstGeom>
        </p:spPr>
        <p:txBody>
          <a:bodyPr anchorCtr="0" anchor="t" bIns="45700" lIns="91425" spcFirstLastPara="1" rIns="91425" wrap="square" tIns="45700">
            <a:spAutoFit/>
          </a:bodyPr>
          <a:lstStyle/>
          <a:p>
            <a:pPr indent="0" lvl="0" marL="0" rtl="0" algn="l">
              <a:spcBef>
                <a:spcPts val="1000"/>
              </a:spcBef>
              <a:spcAft>
                <a:spcPts val="0"/>
              </a:spcAft>
              <a:buNone/>
            </a:pPr>
            <a:r>
              <a:t/>
            </a:r>
            <a:endParaRPr/>
          </a:p>
        </p:txBody>
      </p:sp>
      <p:sp>
        <p:nvSpPr>
          <p:cNvPr id="207" name="Google Shape;207;p35"/>
          <p:cNvSpPr txBox="1"/>
          <p:nvPr>
            <p:ph type="ctrTitle"/>
          </p:nvPr>
        </p:nvSpPr>
        <p:spPr>
          <a:xfrm>
            <a:off x="-2" y="1900975"/>
            <a:ext cx="8268300" cy="2548800"/>
          </a:xfrm>
          <a:prstGeom prst="rect">
            <a:avLst/>
          </a:prstGeom>
        </p:spPr>
        <p:txBody>
          <a:bodyPr anchorCtr="0" anchor="t" bIns="45700" lIns="91425" spcFirstLastPara="1" rIns="91425" wrap="square" tIns="45700">
            <a:spAutoFit/>
          </a:bodyPr>
          <a:lstStyle/>
          <a:p>
            <a:pPr indent="0" lvl="0" marL="0" rtl="0" algn="ctr">
              <a:lnSpc>
                <a:spcPct val="100000"/>
              </a:lnSpc>
              <a:spcBef>
                <a:spcPts val="0"/>
              </a:spcBef>
              <a:spcAft>
                <a:spcPts val="0"/>
              </a:spcAft>
              <a:buClr>
                <a:schemeClr val="dk1"/>
              </a:buClr>
              <a:buSzPts val="990"/>
              <a:buFont typeface="Arial"/>
              <a:buNone/>
            </a:pPr>
            <a:r>
              <a:rPr b="0" lang="en-US">
                <a:solidFill>
                  <a:schemeClr val="dk1"/>
                </a:solidFill>
              </a:rPr>
              <a:t>Evaluating Potential Impacts of Policy on Food and Water System Dynamics</a:t>
            </a:r>
            <a:endParaRPr b="0">
              <a:solidFill>
                <a:schemeClr val="dk1"/>
              </a:solidFill>
            </a:endParaRPr>
          </a:p>
          <a:p>
            <a:pPr indent="0" lvl="0" marL="0" rtl="0" algn="l">
              <a:spcBef>
                <a:spcPts val="0"/>
              </a:spcBef>
              <a:spcAft>
                <a:spcPts val="0"/>
              </a:spcAft>
              <a:buNone/>
            </a:pPr>
            <a:r>
              <a:t/>
            </a:r>
            <a:endParaRPr sz="4400"/>
          </a:p>
        </p:txBody>
      </p:sp>
      <p:sp>
        <p:nvSpPr>
          <p:cNvPr id="208" name="Google Shape;208;p35"/>
          <p:cNvSpPr txBox="1"/>
          <p:nvPr/>
        </p:nvSpPr>
        <p:spPr>
          <a:xfrm>
            <a:off x="395650" y="4626975"/>
            <a:ext cx="7872600" cy="82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200"/>
              <a:t>Ian Moore, </a:t>
            </a:r>
            <a:r>
              <a:rPr lang="en-US" sz="2200"/>
              <a:t>Tyrine Pangan, Isaac Thompson, Maggie Roberts</a:t>
            </a:r>
            <a:endParaRPr sz="2200"/>
          </a:p>
        </p:txBody>
      </p:sp>
    </p:spTree>
  </p:cSld>
  <p:clrMapOvr>
    <a:masterClrMapping/>
  </p:clrMapOvr>
</p:sld>
</file>

<file path=ppt/theme/theme1.xml><?xml version="1.0" encoding="utf-8"?>
<a:theme xmlns:a="http://schemas.openxmlformats.org/drawingml/2006/main" xmlns:r="http://schemas.openxmlformats.org/officeDocument/2006/relationships" name="6_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7_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Default Design">
  <a:themeElements>
    <a:clrScheme name="Custom 1">
      <a:dk1>
        <a:srgbClr val="000000"/>
      </a:dk1>
      <a:lt1>
        <a:srgbClr val="FFFFFF"/>
      </a:lt1>
      <a:dk2>
        <a:srgbClr val="2A3665"/>
      </a:dk2>
      <a:lt2>
        <a:srgbClr val="989EB3"/>
      </a:lt2>
      <a:accent1>
        <a:srgbClr val="BBE0E3"/>
      </a:accent1>
      <a:accent2>
        <a:srgbClr val="485299"/>
      </a:accent2>
      <a:accent3>
        <a:srgbClr val="FFFFFF"/>
      </a:accent3>
      <a:accent4>
        <a:srgbClr val="545673"/>
      </a:accent4>
      <a:accent5>
        <a:srgbClr val="DAEDEF"/>
      </a:accent5>
      <a:accent6>
        <a:srgbClr val="2D2D8A"/>
      </a:accent6>
      <a:hlink>
        <a:srgbClr val="625581"/>
      </a:hlink>
      <a:folHlink>
        <a:srgbClr val="66607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